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notesSlides/notesSlide1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4.xml" ContentType="application/vnd.openxmlformats-officedocument.presentationml.notesSlide+xml"/>
  <Override PartName="/ppt/notesSlides/notesSlide1.xml" ContentType="application/vnd.openxmlformats-officedocument.presentationml.notesSlide+xml"/>
  <Override PartName="/ppt/notesSlides/notesSlide6.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9.xml" ContentType="application/vnd.openxmlformats-officedocument.presentationml.notesSlide+xml"/>
  <Override PartName="/ppt/notesSlides/notesSlide4.xml" ContentType="application/vnd.openxmlformats-officedocument.presentationml.notesSlide+xml"/>
  <Override PartName="/ppt/notesSlides/notesSlide8.xml" ContentType="application/vnd.openxmlformats-officedocument.presentationml.notesSlide+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webextensions/webextension1.xml" ContentType="application/vnd.ms-office.webextension+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ppt/tags/tag2.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308" r:id="rId2"/>
    <p:sldId id="256" r:id="rId3"/>
    <p:sldId id="265" r:id="rId4"/>
    <p:sldId id="267" r:id="rId5"/>
    <p:sldId id="260" r:id="rId6"/>
    <p:sldId id="268" r:id="rId7"/>
    <p:sldId id="262" r:id="rId8"/>
    <p:sldId id="266" r:id="rId9"/>
    <p:sldId id="258" r:id="rId10"/>
    <p:sldId id="269" r:id="rId11"/>
    <p:sldId id="263" r:id="rId12"/>
    <p:sldId id="257" r:id="rId13"/>
    <p:sldId id="259" r:id="rId14"/>
    <p:sldId id="270" r:id="rId15"/>
    <p:sldId id="264" r:id="rId16"/>
    <p:sldId id="271" r:id="rId17"/>
    <p:sldId id="272" r:id="rId18"/>
    <p:sldId id="261" r:id="rId19"/>
    <p:sldId id="273" r:id="rId20"/>
    <p:sldId id="274" r:id="rId21"/>
    <p:sldId id="275" r:id="rId22"/>
    <p:sldId id="276" r:id="rId23"/>
    <p:sldId id="277" r:id="rId24"/>
    <p:sldId id="278" r:id="rId25"/>
    <p:sldId id="279" r:id="rId26"/>
    <p:sldId id="280" r:id="rId27"/>
    <p:sldId id="309"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Lst>
  <p:sldSz cx="18288000" cy="10287000"/>
  <p:notesSz cx="18288000" cy="10287000"/>
  <p:custDataLst>
    <p:tags r:id="rId51"/>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9" autoAdjust="0"/>
    <p:restoredTop sz="87974" autoAdjust="0"/>
  </p:normalViewPr>
  <p:slideViewPr>
    <p:cSldViewPr>
      <p:cViewPr varScale="1">
        <p:scale>
          <a:sx n="48" d="100"/>
          <a:sy n="48" d="100"/>
        </p:scale>
        <p:origin x="1118"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8" Type="http://schemas.openxmlformats.org/officeDocument/2006/relationships/customXml" Target="../customXml/item2.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ustomXml" Target="../customXml/item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yan Gibson" userId="79667041_tp_dropbox_plus" providerId="OAuth2" clId="{1F272D82-909F-45EF-A736-DAE799C5A426}"/>
    <pc:docChg chg="custSel addSld delSld modSld">
      <pc:chgData name="Bryan Gibson" userId="79667041_tp_dropbox_plus" providerId="OAuth2" clId="{1F272D82-909F-45EF-A736-DAE799C5A426}" dt="2026-08-31T13:58:56.458" v="202" actId="1076"/>
      <pc:docMkLst>
        <pc:docMk/>
      </pc:docMkLst>
      <pc:sldChg chg="del">
        <pc:chgData name="Bryan Gibson" userId="79667041_tp_dropbox_plus" providerId="OAuth2" clId="{1F272D82-909F-45EF-A736-DAE799C5A426}" dt="2026-08-31T13:46:32.659" v="161" actId="47"/>
        <pc:sldMkLst>
          <pc:docMk/>
          <pc:sldMk cId="2128335074" sldId="302"/>
        </pc:sldMkLst>
      </pc:sldChg>
      <pc:sldChg chg="del">
        <pc:chgData name="Bryan Gibson" userId="79667041_tp_dropbox_plus" providerId="OAuth2" clId="{1F272D82-909F-45EF-A736-DAE799C5A426}" dt="2026-08-31T13:46:32.659" v="161" actId="47"/>
        <pc:sldMkLst>
          <pc:docMk/>
          <pc:sldMk cId="0" sldId="303"/>
        </pc:sldMkLst>
      </pc:sldChg>
      <pc:sldChg chg="del">
        <pc:chgData name="Bryan Gibson" userId="79667041_tp_dropbox_plus" providerId="OAuth2" clId="{1F272D82-909F-45EF-A736-DAE799C5A426}" dt="2026-08-31T13:46:32.659" v="161" actId="47"/>
        <pc:sldMkLst>
          <pc:docMk/>
          <pc:sldMk cId="0" sldId="304"/>
        </pc:sldMkLst>
      </pc:sldChg>
      <pc:sldChg chg="del">
        <pc:chgData name="Bryan Gibson" userId="79667041_tp_dropbox_plus" providerId="OAuth2" clId="{1F272D82-909F-45EF-A736-DAE799C5A426}" dt="2026-08-31T13:46:32.659" v="161" actId="47"/>
        <pc:sldMkLst>
          <pc:docMk/>
          <pc:sldMk cId="0" sldId="305"/>
        </pc:sldMkLst>
      </pc:sldChg>
      <pc:sldChg chg="del">
        <pc:chgData name="Bryan Gibson" userId="79667041_tp_dropbox_plus" providerId="OAuth2" clId="{1F272D82-909F-45EF-A736-DAE799C5A426}" dt="2026-08-31T13:46:32.659" v="161" actId="47"/>
        <pc:sldMkLst>
          <pc:docMk/>
          <pc:sldMk cId="0" sldId="306"/>
        </pc:sldMkLst>
      </pc:sldChg>
      <pc:sldChg chg="del">
        <pc:chgData name="Bryan Gibson" userId="79667041_tp_dropbox_plus" providerId="OAuth2" clId="{1F272D82-909F-45EF-A736-DAE799C5A426}" dt="2026-08-31T13:46:32.659" v="161" actId="47"/>
        <pc:sldMkLst>
          <pc:docMk/>
          <pc:sldMk cId="0" sldId="307"/>
        </pc:sldMkLst>
      </pc:sldChg>
      <pc:sldChg chg="addSp modSp add mod modNotesTx">
        <pc:chgData name="Bryan Gibson" userId="79667041_tp_dropbox_plus" providerId="OAuth2" clId="{1F272D82-909F-45EF-A736-DAE799C5A426}" dt="2026-08-31T13:58:56.458" v="202" actId="1076"/>
        <pc:sldMkLst>
          <pc:docMk/>
          <pc:sldMk cId="1636673853" sldId="308"/>
        </pc:sldMkLst>
        <pc:spChg chg="mod">
          <ac:chgData name="Bryan Gibson" userId="79667041_tp_dropbox_plus" providerId="OAuth2" clId="{1F272D82-909F-45EF-A736-DAE799C5A426}" dt="2026-08-31T13:57:49.977" v="194" actId="114"/>
          <ac:spMkLst>
            <pc:docMk/>
            <pc:sldMk cId="1636673853" sldId="308"/>
            <ac:spMk id="4" creationId="{EC9243AE-5B16-1396-346D-60B8F4D4B221}"/>
          </ac:spMkLst>
        </pc:spChg>
        <pc:spChg chg="add mod">
          <ac:chgData name="Bryan Gibson" userId="79667041_tp_dropbox_plus" providerId="OAuth2" clId="{1F272D82-909F-45EF-A736-DAE799C5A426}" dt="2026-08-31T13:58:50.556" v="201" actId="1076"/>
          <ac:spMkLst>
            <pc:docMk/>
            <pc:sldMk cId="1636673853" sldId="308"/>
            <ac:spMk id="7" creationId="{C09FBA18-5799-EC47-8DF8-CC87DC3BBD03}"/>
          </ac:spMkLst>
        </pc:spChg>
        <pc:spChg chg="add mod">
          <ac:chgData name="Bryan Gibson" userId="79667041_tp_dropbox_plus" providerId="OAuth2" clId="{1F272D82-909F-45EF-A736-DAE799C5A426}" dt="2026-08-31T13:58:46.609" v="199" actId="1076"/>
          <ac:spMkLst>
            <pc:docMk/>
            <pc:sldMk cId="1636673853" sldId="308"/>
            <ac:spMk id="9" creationId="{2D7B44A9-69AE-5F71-12E0-82D0D0811B67}"/>
          </ac:spMkLst>
        </pc:spChg>
        <pc:picChg chg="mod">
          <ac:chgData name="Bryan Gibson" userId="79667041_tp_dropbox_plus" providerId="OAuth2" clId="{1F272D82-909F-45EF-A736-DAE799C5A426}" dt="2026-08-31T13:58:41.576" v="197" actId="1076"/>
          <ac:picMkLst>
            <pc:docMk/>
            <pc:sldMk cId="1636673853" sldId="308"/>
            <ac:picMk id="3" creationId="{3EBF7CD0-5A30-A6E6-FCF3-5C0AF5C12DB3}"/>
          </ac:picMkLst>
        </pc:picChg>
        <pc:picChg chg="add mod">
          <ac:chgData name="Bryan Gibson" userId="79667041_tp_dropbox_plus" providerId="OAuth2" clId="{1F272D82-909F-45EF-A736-DAE799C5A426}" dt="2026-08-31T13:58:48.310" v="200" actId="1076"/>
          <ac:picMkLst>
            <pc:docMk/>
            <pc:sldMk cId="1636673853" sldId="308"/>
            <ac:picMk id="5" creationId="{4B796FFF-C7AD-5634-852F-636CAAF146A5}"/>
          </ac:picMkLst>
        </pc:picChg>
        <pc:picChg chg="add mod">
          <ac:chgData name="Bryan Gibson" userId="79667041_tp_dropbox_plus" providerId="OAuth2" clId="{1F272D82-909F-45EF-A736-DAE799C5A426}" dt="2026-08-31T13:58:56.458" v="202" actId="1076"/>
          <ac:picMkLst>
            <pc:docMk/>
            <pc:sldMk cId="1636673853" sldId="308"/>
            <ac:picMk id="10" creationId="{9F2C97E6-856F-D70E-2FB6-BD030A66420B}"/>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F66-4E33-838A-34AF3F575AE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F66-4E33-838A-34AF3F575AE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F66-4E33-838A-34AF3F575AE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F66-4E33-838A-34AF3F575AED}"/>
              </c:ext>
            </c:extLst>
          </c:dPt>
          <c:dLbls>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Sheet1!$H$2:$K$2</c:f>
              <c:strCache>
                <c:ptCount val="4"/>
                <c:pt idx="0">
                  <c:v>KYTC District Office</c:v>
                </c:pt>
                <c:pt idx="1">
                  <c:v>KYTC Central Office</c:v>
                </c:pt>
                <c:pt idx="2">
                  <c:v>Consultant</c:v>
                </c:pt>
                <c:pt idx="3">
                  <c:v>Other</c:v>
                </c:pt>
              </c:strCache>
            </c:strRef>
          </c:cat>
          <c:val>
            <c:numRef>
              <c:f>Sheet1!$H$3:$K$3</c:f>
              <c:numCache>
                <c:formatCode>General</c:formatCode>
                <c:ptCount val="4"/>
                <c:pt idx="0">
                  <c:v>42</c:v>
                </c:pt>
                <c:pt idx="1">
                  <c:v>21</c:v>
                </c:pt>
                <c:pt idx="2">
                  <c:v>56</c:v>
                </c:pt>
                <c:pt idx="3">
                  <c:v>1</c:v>
                </c:pt>
              </c:numCache>
            </c:numRef>
          </c:val>
          <c:extLst>
            <c:ext xmlns:c16="http://schemas.microsoft.com/office/drawing/2014/chart" uri="{C3380CC4-5D6E-409C-BE32-E72D297353CC}">
              <c16:uniqueId val="{00000008-5F66-4E33-838A-34AF3F575AED}"/>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5DE9FF-3EFC-4C2C-910B-B68DCA3E012A}" type="doc">
      <dgm:prSet loTypeId="urn:microsoft.com/office/officeart/2008/layout/BendingPictureCaptionList" loCatId="picture" qsTypeId="urn:microsoft.com/office/officeart/2005/8/quickstyle/simple1#1" qsCatId="simple" csTypeId="urn:microsoft.com/office/officeart/2005/8/colors/accent1_2#1" csCatId="accent1" phldr="1"/>
      <dgm:spPr/>
      <dgm:t>
        <a:bodyPr/>
        <a:lstStyle/>
        <a:p>
          <a:endParaRPr lang="en-US"/>
        </a:p>
      </dgm:t>
    </dgm:pt>
    <dgm:pt modelId="{9D790DBF-4230-47FF-A56A-F47DDE2C9DCC}">
      <dgm:prSet phldrT="[Text]" phldr="0"/>
      <dgm:spPr/>
      <dgm:t>
        <a:bodyPr/>
        <a:lstStyle/>
        <a:p>
          <a:r>
            <a:rPr lang="en-US" dirty="0"/>
            <a:t>Suburban</a:t>
          </a:r>
        </a:p>
      </dgm:t>
    </dgm:pt>
    <dgm:pt modelId="{DAEF024F-7322-49F4-B529-13C9470DF502}" type="parTrans" cxnId="{AA2AC791-A7BE-405C-AF10-30B452081A80}">
      <dgm:prSet/>
      <dgm:spPr/>
      <dgm:t>
        <a:bodyPr/>
        <a:lstStyle/>
        <a:p>
          <a:endParaRPr lang="en-US"/>
        </a:p>
      </dgm:t>
    </dgm:pt>
    <dgm:pt modelId="{69926422-E849-4AB9-A0B7-2A8D92AAF9AB}" type="sibTrans" cxnId="{AA2AC791-A7BE-405C-AF10-30B452081A80}">
      <dgm:prSet/>
      <dgm:spPr/>
      <dgm:t>
        <a:bodyPr/>
        <a:lstStyle/>
        <a:p>
          <a:endParaRPr lang="en-US"/>
        </a:p>
      </dgm:t>
    </dgm:pt>
    <dgm:pt modelId="{61B1A56A-5FD4-4595-AC02-5AAA26AC24CF}">
      <dgm:prSet phldrT="[Text]" phldr="0"/>
      <dgm:spPr/>
      <dgm:t>
        <a:bodyPr/>
        <a:lstStyle/>
        <a:p>
          <a:r>
            <a:rPr lang="en-US" dirty="0"/>
            <a:t>Urban</a:t>
          </a:r>
        </a:p>
      </dgm:t>
    </dgm:pt>
    <dgm:pt modelId="{4F288C6C-917A-4C8E-ABEF-450766276434}" type="parTrans" cxnId="{1F4E43EF-7137-4D50-8AE0-29D2742BF65D}">
      <dgm:prSet/>
      <dgm:spPr/>
      <dgm:t>
        <a:bodyPr/>
        <a:lstStyle/>
        <a:p>
          <a:endParaRPr lang="en-US"/>
        </a:p>
      </dgm:t>
    </dgm:pt>
    <dgm:pt modelId="{AECD397E-7F86-4D50-BA59-7D1B22A469CB}" type="sibTrans" cxnId="{1F4E43EF-7137-4D50-8AE0-29D2742BF65D}">
      <dgm:prSet/>
      <dgm:spPr/>
      <dgm:t>
        <a:bodyPr/>
        <a:lstStyle/>
        <a:p>
          <a:endParaRPr lang="en-US"/>
        </a:p>
      </dgm:t>
    </dgm:pt>
    <dgm:pt modelId="{7E141A4B-01F2-4E27-B5DB-734DFFAFC038}">
      <dgm:prSet phldrT="[Text]" phldr="0"/>
      <dgm:spPr/>
      <dgm:t>
        <a:bodyPr/>
        <a:lstStyle/>
        <a:p>
          <a:r>
            <a:rPr lang="en-US" dirty="0"/>
            <a:t>Urban Core</a:t>
          </a:r>
        </a:p>
      </dgm:t>
    </dgm:pt>
    <dgm:pt modelId="{F50311B5-8AD9-40F3-8575-F096E477D03A}" type="parTrans" cxnId="{DAC5CA08-4554-4A1D-8EFA-7F6FF017BC29}">
      <dgm:prSet/>
      <dgm:spPr/>
      <dgm:t>
        <a:bodyPr/>
        <a:lstStyle/>
        <a:p>
          <a:endParaRPr lang="en-US"/>
        </a:p>
      </dgm:t>
    </dgm:pt>
    <dgm:pt modelId="{648BF036-8BA3-4AEA-AF98-824A56BB3F21}" type="sibTrans" cxnId="{DAC5CA08-4554-4A1D-8EFA-7F6FF017BC29}">
      <dgm:prSet/>
      <dgm:spPr/>
      <dgm:t>
        <a:bodyPr/>
        <a:lstStyle/>
        <a:p>
          <a:endParaRPr lang="en-US"/>
        </a:p>
      </dgm:t>
    </dgm:pt>
    <dgm:pt modelId="{1532A18C-942C-4784-8B33-457C00426D37}">
      <dgm:prSet phldrT="[Text]" phldr="0"/>
      <dgm:spPr/>
      <dgm:t>
        <a:bodyPr/>
        <a:lstStyle/>
        <a:p>
          <a:r>
            <a:rPr lang="en-US" dirty="0"/>
            <a:t>Rural</a:t>
          </a:r>
        </a:p>
      </dgm:t>
    </dgm:pt>
    <dgm:pt modelId="{4417AE39-A121-41C9-99B7-2D64409206A5}" type="parTrans" cxnId="{C5DE1257-10EB-4878-B1C5-E57CCD913127}">
      <dgm:prSet/>
      <dgm:spPr/>
      <dgm:t>
        <a:bodyPr/>
        <a:lstStyle/>
        <a:p>
          <a:endParaRPr lang="en-US"/>
        </a:p>
      </dgm:t>
    </dgm:pt>
    <dgm:pt modelId="{6828D5F8-4804-41C3-9A7D-4FF533CA80A5}" type="sibTrans" cxnId="{C5DE1257-10EB-4878-B1C5-E57CCD913127}">
      <dgm:prSet/>
      <dgm:spPr/>
      <dgm:t>
        <a:bodyPr/>
        <a:lstStyle/>
        <a:p>
          <a:endParaRPr lang="en-US"/>
        </a:p>
      </dgm:t>
    </dgm:pt>
    <dgm:pt modelId="{AF69A033-A999-4167-9ED9-A6914F1CE224}">
      <dgm:prSet phldrT="[Text]" phldr="0"/>
      <dgm:spPr/>
      <dgm:t>
        <a:bodyPr/>
        <a:lstStyle/>
        <a:p>
          <a:r>
            <a:rPr lang="en-US" dirty="0"/>
            <a:t>Rural Town</a:t>
          </a:r>
        </a:p>
      </dgm:t>
    </dgm:pt>
    <dgm:pt modelId="{6508FB42-D823-4BAE-AEA8-883F70070E73}" type="parTrans" cxnId="{E7904120-8A30-4F91-B641-37FBE2B19CDF}">
      <dgm:prSet/>
      <dgm:spPr/>
      <dgm:t>
        <a:bodyPr/>
        <a:lstStyle/>
        <a:p>
          <a:endParaRPr lang="en-US"/>
        </a:p>
      </dgm:t>
    </dgm:pt>
    <dgm:pt modelId="{35D580DA-EAA7-4544-8E30-27ACC8D2B001}" type="sibTrans" cxnId="{E7904120-8A30-4F91-B641-37FBE2B19CDF}">
      <dgm:prSet/>
      <dgm:spPr/>
      <dgm:t>
        <a:bodyPr/>
        <a:lstStyle/>
        <a:p>
          <a:endParaRPr lang="en-US"/>
        </a:p>
      </dgm:t>
    </dgm:pt>
    <dgm:pt modelId="{8B21F670-8945-47F6-9278-2DDF2BA92C05}" type="pres">
      <dgm:prSet presAssocID="{D45DE9FF-3EFC-4C2C-910B-B68DCA3E012A}" presName="Name0" presStyleCnt="0">
        <dgm:presLayoutVars>
          <dgm:dir/>
          <dgm:resizeHandles val="exact"/>
        </dgm:presLayoutVars>
      </dgm:prSet>
      <dgm:spPr/>
    </dgm:pt>
    <dgm:pt modelId="{D5DBC629-F184-4B67-AE4C-26CA0EFD8DC5}" type="pres">
      <dgm:prSet presAssocID="{9D790DBF-4230-47FF-A56A-F47DDE2C9DCC}" presName="composite" presStyleCnt="0"/>
      <dgm:spPr/>
    </dgm:pt>
    <dgm:pt modelId="{7E810CF8-0B6C-47DC-8614-262480073DF4}" type="pres">
      <dgm:prSet presAssocID="{9D790DBF-4230-47FF-A56A-F47DDE2C9DCC}" presName="rect1" presStyleLbl="bgImgPlace1" presStyleIdx="0" presStyleCnt="5"/>
      <dgm:spPr>
        <a:blipFill rotWithShape="1">
          <a:blip xmlns:r="http://schemas.openxmlformats.org/officeDocument/2006/relationships" r:embed="rId1"/>
          <a:srcRect/>
          <a:stretch>
            <a:fillRect l="-15000" r="-15000"/>
          </a:stretch>
        </a:blipFill>
      </dgm:spPr>
    </dgm:pt>
    <dgm:pt modelId="{4D62559A-80B7-48CF-912F-B02FA1422143}" type="pres">
      <dgm:prSet presAssocID="{9D790DBF-4230-47FF-A56A-F47DDE2C9DCC}" presName="wedgeRectCallout1" presStyleLbl="node1" presStyleIdx="0" presStyleCnt="5">
        <dgm:presLayoutVars>
          <dgm:bulletEnabled val="1"/>
        </dgm:presLayoutVars>
      </dgm:prSet>
      <dgm:spPr/>
    </dgm:pt>
    <dgm:pt modelId="{A6DE5385-E693-4E04-B1F2-C8F876D9233C}" type="pres">
      <dgm:prSet presAssocID="{69926422-E849-4AB9-A0B7-2A8D92AAF9AB}" presName="sibTrans" presStyleCnt="0"/>
      <dgm:spPr/>
    </dgm:pt>
    <dgm:pt modelId="{7AB68AD3-CE7A-4030-882D-EEE982B7D65B}" type="pres">
      <dgm:prSet presAssocID="{61B1A56A-5FD4-4595-AC02-5AAA26AC24CF}" presName="composite" presStyleCnt="0"/>
      <dgm:spPr/>
    </dgm:pt>
    <dgm:pt modelId="{FF8A83F2-53FA-473B-8EBF-B5AF1C234158}" type="pres">
      <dgm:prSet presAssocID="{61B1A56A-5FD4-4595-AC02-5AAA26AC24CF}" presName="rect1" presStyleLbl="bgImgPlace1" presStyleIdx="1" presStyleCnt="5"/>
      <dgm:spPr>
        <a:blipFill rotWithShape="1">
          <a:blip xmlns:r="http://schemas.openxmlformats.org/officeDocument/2006/relationships" r:embed="rId2"/>
          <a:srcRect/>
          <a:stretch>
            <a:fillRect l="-13000" r="-13000"/>
          </a:stretch>
        </a:blipFill>
      </dgm:spPr>
    </dgm:pt>
    <dgm:pt modelId="{4D9C7FB4-7B7A-4B36-BBE8-67C45E56E1DA}" type="pres">
      <dgm:prSet presAssocID="{61B1A56A-5FD4-4595-AC02-5AAA26AC24CF}" presName="wedgeRectCallout1" presStyleLbl="node1" presStyleIdx="1" presStyleCnt="5">
        <dgm:presLayoutVars>
          <dgm:bulletEnabled val="1"/>
        </dgm:presLayoutVars>
      </dgm:prSet>
      <dgm:spPr/>
    </dgm:pt>
    <dgm:pt modelId="{3422D556-E4F8-4691-BD7E-16E4DB0300DA}" type="pres">
      <dgm:prSet presAssocID="{AECD397E-7F86-4D50-BA59-7D1B22A469CB}" presName="sibTrans" presStyleCnt="0"/>
      <dgm:spPr/>
    </dgm:pt>
    <dgm:pt modelId="{ABC639C3-B27E-4C91-86CD-73113B897D75}" type="pres">
      <dgm:prSet presAssocID="{7E141A4B-01F2-4E27-B5DB-734DFFAFC038}" presName="composite" presStyleCnt="0"/>
      <dgm:spPr/>
    </dgm:pt>
    <dgm:pt modelId="{39CEE6A0-794F-49DE-8BAE-2465655636FC}" type="pres">
      <dgm:prSet presAssocID="{7E141A4B-01F2-4E27-B5DB-734DFFAFC038}" presName="rect1" presStyleLbl="bgImgPlace1" presStyleIdx="2" presStyleCnt="5"/>
      <dgm:spPr>
        <a:blipFill rotWithShape="1">
          <a:blip xmlns:r="http://schemas.openxmlformats.org/officeDocument/2006/relationships" r:embed="rId3"/>
          <a:srcRect/>
          <a:stretch>
            <a:fillRect l="-11000" r="-11000"/>
          </a:stretch>
        </a:blipFill>
      </dgm:spPr>
    </dgm:pt>
    <dgm:pt modelId="{73F6DF69-E3FE-4E72-BF41-F899BF2F7360}" type="pres">
      <dgm:prSet presAssocID="{7E141A4B-01F2-4E27-B5DB-734DFFAFC038}" presName="wedgeRectCallout1" presStyleLbl="node1" presStyleIdx="2" presStyleCnt="5">
        <dgm:presLayoutVars>
          <dgm:bulletEnabled val="1"/>
        </dgm:presLayoutVars>
      </dgm:prSet>
      <dgm:spPr/>
    </dgm:pt>
    <dgm:pt modelId="{EFB35FB2-9D53-4596-B794-DE1C0B96B872}" type="pres">
      <dgm:prSet presAssocID="{648BF036-8BA3-4AEA-AF98-824A56BB3F21}" presName="sibTrans" presStyleCnt="0"/>
      <dgm:spPr/>
    </dgm:pt>
    <dgm:pt modelId="{8460D069-44B5-4BB0-A499-74BF1B1B99CC}" type="pres">
      <dgm:prSet presAssocID="{1532A18C-942C-4784-8B33-457C00426D37}" presName="composite" presStyleCnt="0"/>
      <dgm:spPr/>
    </dgm:pt>
    <dgm:pt modelId="{CBFA71DF-643D-4532-BBB1-0BC9C3D5CF24}" type="pres">
      <dgm:prSet presAssocID="{1532A18C-942C-4784-8B33-457C00426D37}" presName="rect1" presStyleLbl="bgImgPlace1" presStyleIdx="3" presStyleCnt="5"/>
      <dgm:spPr>
        <a:blipFill rotWithShape="1">
          <a:blip xmlns:r="http://schemas.openxmlformats.org/officeDocument/2006/relationships" r:embed="rId4"/>
          <a:srcRect/>
          <a:stretch>
            <a:fillRect l="-15000" r="-15000"/>
          </a:stretch>
        </a:blipFill>
      </dgm:spPr>
    </dgm:pt>
    <dgm:pt modelId="{CB2D93E1-31DC-48AA-8D22-0C2E257738B6}" type="pres">
      <dgm:prSet presAssocID="{1532A18C-942C-4784-8B33-457C00426D37}" presName="wedgeRectCallout1" presStyleLbl="node1" presStyleIdx="3" presStyleCnt="5">
        <dgm:presLayoutVars>
          <dgm:bulletEnabled val="1"/>
        </dgm:presLayoutVars>
      </dgm:prSet>
      <dgm:spPr/>
    </dgm:pt>
    <dgm:pt modelId="{B5800F58-3B66-4B49-8E59-5E4441291F16}" type="pres">
      <dgm:prSet presAssocID="{6828D5F8-4804-41C3-9A7D-4FF533CA80A5}" presName="sibTrans" presStyleCnt="0"/>
      <dgm:spPr/>
    </dgm:pt>
    <dgm:pt modelId="{084EA9A9-3AF4-4C49-B739-7F4D000E9B52}" type="pres">
      <dgm:prSet presAssocID="{AF69A033-A999-4167-9ED9-A6914F1CE224}" presName="composite" presStyleCnt="0"/>
      <dgm:spPr/>
    </dgm:pt>
    <dgm:pt modelId="{759D7DCB-0011-4B87-A1BF-40E3A03FE6B7}" type="pres">
      <dgm:prSet presAssocID="{AF69A033-A999-4167-9ED9-A6914F1CE224}" presName="rect1" presStyleLbl="bgImgPlace1" presStyleIdx="4" presStyleCnt="5"/>
      <dgm:spPr>
        <a:blipFill rotWithShape="1">
          <a:blip xmlns:r="http://schemas.openxmlformats.org/officeDocument/2006/relationships" r:embed="rId5"/>
          <a:srcRect/>
          <a:stretch>
            <a:fillRect l="-15000" r="-15000"/>
          </a:stretch>
        </a:blipFill>
      </dgm:spPr>
    </dgm:pt>
    <dgm:pt modelId="{5193BE31-7E95-45D0-99CD-89BCB2A99446}" type="pres">
      <dgm:prSet presAssocID="{AF69A033-A999-4167-9ED9-A6914F1CE224}" presName="wedgeRectCallout1" presStyleLbl="node1" presStyleIdx="4" presStyleCnt="5">
        <dgm:presLayoutVars>
          <dgm:bulletEnabled val="1"/>
        </dgm:presLayoutVars>
      </dgm:prSet>
      <dgm:spPr/>
    </dgm:pt>
  </dgm:ptLst>
  <dgm:cxnLst>
    <dgm:cxn modelId="{DAC5CA08-4554-4A1D-8EFA-7F6FF017BC29}" srcId="{D45DE9FF-3EFC-4C2C-910B-B68DCA3E012A}" destId="{7E141A4B-01F2-4E27-B5DB-734DFFAFC038}" srcOrd="2" destOrd="0" parTransId="{F50311B5-8AD9-40F3-8575-F096E477D03A}" sibTransId="{648BF036-8BA3-4AEA-AF98-824A56BB3F21}"/>
    <dgm:cxn modelId="{E7904120-8A30-4F91-B641-37FBE2B19CDF}" srcId="{D45DE9FF-3EFC-4C2C-910B-B68DCA3E012A}" destId="{AF69A033-A999-4167-9ED9-A6914F1CE224}" srcOrd="4" destOrd="0" parTransId="{6508FB42-D823-4BAE-AEA8-883F70070E73}" sibTransId="{35D580DA-EAA7-4544-8E30-27ACC8D2B001}"/>
    <dgm:cxn modelId="{7B81D963-DBC0-4809-8693-CCA9B4CB3F42}" type="presOf" srcId="{7E141A4B-01F2-4E27-B5DB-734DFFAFC038}" destId="{73F6DF69-E3FE-4E72-BF41-F899BF2F7360}" srcOrd="0" destOrd="0" presId="urn:microsoft.com/office/officeart/2008/layout/BendingPictureCaptionList"/>
    <dgm:cxn modelId="{37EA4547-DB03-41B6-80A2-440B652A6032}" type="presOf" srcId="{1532A18C-942C-4784-8B33-457C00426D37}" destId="{CB2D93E1-31DC-48AA-8D22-0C2E257738B6}" srcOrd="0" destOrd="0" presId="urn:microsoft.com/office/officeart/2008/layout/BendingPictureCaptionList"/>
    <dgm:cxn modelId="{3685384F-5868-4BEB-9448-89FC9D93C0A8}" type="presOf" srcId="{AF69A033-A999-4167-9ED9-A6914F1CE224}" destId="{5193BE31-7E95-45D0-99CD-89BCB2A99446}" srcOrd="0" destOrd="0" presId="urn:microsoft.com/office/officeart/2008/layout/BendingPictureCaptionList"/>
    <dgm:cxn modelId="{C5DE1257-10EB-4878-B1C5-E57CCD913127}" srcId="{D45DE9FF-3EFC-4C2C-910B-B68DCA3E012A}" destId="{1532A18C-942C-4784-8B33-457C00426D37}" srcOrd="3" destOrd="0" parTransId="{4417AE39-A121-41C9-99B7-2D64409206A5}" sibTransId="{6828D5F8-4804-41C3-9A7D-4FF533CA80A5}"/>
    <dgm:cxn modelId="{AA2AC791-A7BE-405C-AF10-30B452081A80}" srcId="{D45DE9FF-3EFC-4C2C-910B-B68DCA3E012A}" destId="{9D790DBF-4230-47FF-A56A-F47DDE2C9DCC}" srcOrd="0" destOrd="0" parTransId="{DAEF024F-7322-49F4-B529-13C9470DF502}" sibTransId="{69926422-E849-4AB9-A0B7-2A8D92AAF9AB}"/>
    <dgm:cxn modelId="{84A4C5A4-FCFF-4C2A-BEE6-A4F5444C38FE}" type="presOf" srcId="{9D790DBF-4230-47FF-A56A-F47DDE2C9DCC}" destId="{4D62559A-80B7-48CF-912F-B02FA1422143}" srcOrd="0" destOrd="0" presId="urn:microsoft.com/office/officeart/2008/layout/BendingPictureCaptionList"/>
    <dgm:cxn modelId="{B3DA60B7-D043-46B3-8BA4-B83E60AFB2C5}" type="presOf" srcId="{61B1A56A-5FD4-4595-AC02-5AAA26AC24CF}" destId="{4D9C7FB4-7B7A-4B36-BBE8-67C45E56E1DA}" srcOrd="0" destOrd="0" presId="urn:microsoft.com/office/officeart/2008/layout/BendingPictureCaptionList"/>
    <dgm:cxn modelId="{1A929BD4-6CD0-4871-B4AF-89163A2DD20B}" type="presOf" srcId="{D45DE9FF-3EFC-4C2C-910B-B68DCA3E012A}" destId="{8B21F670-8945-47F6-9278-2DDF2BA92C05}" srcOrd="0" destOrd="0" presId="urn:microsoft.com/office/officeart/2008/layout/BendingPictureCaptionList"/>
    <dgm:cxn modelId="{1F4E43EF-7137-4D50-8AE0-29D2742BF65D}" srcId="{D45DE9FF-3EFC-4C2C-910B-B68DCA3E012A}" destId="{61B1A56A-5FD4-4595-AC02-5AAA26AC24CF}" srcOrd="1" destOrd="0" parTransId="{4F288C6C-917A-4C8E-ABEF-450766276434}" sibTransId="{AECD397E-7F86-4D50-BA59-7D1B22A469CB}"/>
    <dgm:cxn modelId="{92AC8256-7929-4152-BBA3-094D6A25230F}" type="presParOf" srcId="{8B21F670-8945-47F6-9278-2DDF2BA92C05}" destId="{D5DBC629-F184-4B67-AE4C-26CA0EFD8DC5}" srcOrd="0" destOrd="0" presId="urn:microsoft.com/office/officeart/2008/layout/BendingPictureCaptionList"/>
    <dgm:cxn modelId="{CB5A1C83-2D7A-49D9-814C-E6EA228B74F1}" type="presParOf" srcId="{D5DBC629-F184-4B67-AE4C-26CA0EFD8DC5}" destId="{7E810CF8-0B6C-47DC-8614-262480073DF4}" srcOrd="0" destOrd="0" presId="urn:microsoft.com/office/officeart/2008/layout/BendingPictureCaptionList"/>
    <dgm:cxn modelId="{CADCB286-8C4B-4931-8039-2426ADEFF773}" type="presParOf" srcId="{D5DBC629-F184-4B67-AE4C-26CA0EFD8DC5}" destId="{4D62559A-80B7-48CF-912F-B02FA1422143}" srcOrd="1" destOrd="0" presId="urn:microsoft.com/office/officeart/2008/layout/BendingPictureCaptionList"/>
    <dgm:cxn modelId="{A46DFC83-675C-4010-AB31-B1B90995A68B}" type="presParOf" srcId="{8B21F670-8945-47F6-9278-2DDF2BA92C05}" destId="{A6DE5385-E693-4E04-B1F2-C8F876D9233C}" srcOrd="1" destOrd="0" presId="urn:microsoft.com/office/officeart/2008/layout/BendingPictureCaptionList"/>
    <dgm:cxn modelId="{CE8F25AE-50CF-4D13-B549-6C4D1E69A2D4}" type="presParOf" srcId="{8B21F670-8945-47F6-9278-2DDF2BA92C05}" destId="{7AB68AD3-CE7A-4030-882D-EEE982B7D65B}" srcOrd="2" destOrd="0" presId="urn:microsoft.com/office/officeart/2008/layout/BendingPictureCaptionList"/>
    <dgm:cxn modelId="{3DA1A418-369F-4FA7-B8FD-0D898A264879}" type="presParOf" srcId="{7AB68AD3-CE7A-4030-882D-EEE982B7D65B}" destId="{FF8A83F2-53FA-473B-8EBF-B5AF1C234158}" srcOrd="0" destOrd="0" presId="urn:microsoft.com/office/officeart/2008/layout/BendingPictureCaptionList"/>
    <dgm:cxn modelId="{5F3A5B40-102B-4C5C-B3F3-743C054FEE6A}" type="presParOf" srcId="{7AB68AD3-CE7A-4030-882D-EEE982B7D65B}" destId="{4D9C7FB4-7B7A-4B36-BBE8-67C45E56E1DA}" srcOrd="1" destOrd="0" presId="urn:microsoft.com/office/officeart/2008/layout/BendingPictureCaptionList"/>
    <dgm:cxn modelId="{42FA8C00-FC4D-4EF0-B8BD-11544D4D58BF}" type="presParOf" srcId="{8B21F670-8945-47F6-9278-2DDF2BA92C05}" destId="{3422D556-E4F8-4691-BD7E-16E4DB0300DA}" srcOrd="3" destOrd="0" presId="urn:microsoft.com/office/officeart/2008/layout/BendingPictureCaptionList"/>
    <dgm:cxn modelId="{21B85109-4B97-4DBE-9470-C3D3E2C31D44}" type="presParOf" srcId="{8B21F670-8945-47F6-9278-2DDF2BA92C05}" destId="{ABC639C3-B27E-4C91-86CD-73113B897D75}" srcOrd="4" destOrd="0" presId="urn:microsoft.com/office/officeart/2008/layout/BendingPictureCaptionList"/>
    <dgm:cxn modelId="{6E92C724-3646-43E7-A33A-DD96EB0C185C}" type="presParOf" srcId="{ABC639C3-B27E-4C91-86CD-73113B897D75}" destId="{39CEE6A0-794F-49DE-8BAE-2465655636FC}" srcOrd="0" destOrd="0" presId="urn:microsoft.com/office/officeart/2008/layout/BendingPictureCaptionList"/>
    <dgm:cxn modelId="{6F843F5B-BAF6-4DDF-BDF7-B0FD5E0FA2A0}" type="presParOf" srcId="{ABC639C3-B27E-4C91-86CD-73113B897D75}" destId="{73F6DF69-E3FE-4E72-BF41-F899BF2F7360}" srcOrd="1" destOrd="0" presId="urn:microsoft.com/office/officeart/2008/layout/BendingPictureCaptionList"/>
    <dgm:cxn modelId="{8285D25B-6BBE-4EB7-ACAA-DA8B74445367}" type="presParOf" srcId="{8B21F670-8945-47F6-9278-2DDF2BA92C05}" destId="{EFB35FB2-9D53-4596-B794-DE1C0B96B872}" srcOrd="5" destOrd="0" presId="urn:microsoft.com/office/officeart/2008/layout/BendingPictureCaptionList"/>
    <dgm:cxn modelId="{0719B2C1-FD9D-4E0B-8CA2-BD7F0106A0F4}" type="presParOf" srcId="{8B21F670-8945-47F6-9278-2DDF2BA92C05}" destId="{8460D069-44B5-4BB0-A499-74BF1B1B99CC}" srcOrd="6" destOrd="0" presId="urn:microsoft.com/office/officeart/2008/layout/BendingPictureCaptionList"/>
    <dgm:cxn modelId="{67877689-CFCB-4A71-A685-1786A0BAD539}" type="presParOf" srcId="{8460D069-44B5-4BB0-A499-74BF1B1B99CC}" destId="{CBFA71DF-643D-4532-BBB1-0BC9C3D5CF24}" srcOrd="0" destOrd="0" presId="urn:microsoft.com/office/officeart/2008/layout/BendingPictureCaptionList"/>
    <dgm:cxn modelId="{4B227942-914E-4731-8791-54734DECA372}" type="presParOf" srcId="{8460D069-44B5-4BB0-A499-74BF1B1B99CC}" destId="{CB2D93E1-31DC-48AA-8D22-0C2E257738B6}" srcOrd="1" destOrd="0" presId="urn:microsoft.com/office/officeart/2008/layout/BendingPictureCaptionList"/>
    <dgm:cxn modelId="{DEC8FEB8-5264-43DE-B98B-0EC809CEC0D9}" type="presParOf" srcId="{8B21F670-8945-47F6-9278-2DDF2BA92C05}" destId="{B5800F58-3B66-4B49-8E59-5E4441291F16}" srcOrd="7" destOrd="0" presId="urn:microsoft.com/office/officeart/2008/layout/BendingPictureCaptionList"/>
    <dgm:cxn modelId="{D8E28FBE-68DE-42ED-BE5E-89FB299D9278}" type="presParOf" srcId="{8B21F670-8945-47F6-9278-2DDF2BA92C05}" destId="{084EA9A9-3AF4-4C49-B739-7F4D000E9B52}" srcOrd="8" destOrd="0" presId="urn:microsoft.com/office/officeart/2008/layout/BendingPictureCaptionList"/>
    <dgm:cxn modelId="{EFFF4EF2-63C5-4ECA-8360-422DCF3F203F}" type="presParOf" srcId="{084EA9A9-3AF4-4C49-B739-7F4D000E9B52}" destId="{759D7DCB-0011-4B87-A1BF-40E3A03FE6B7}" srcOrd="0" destOrd="0" presId="urn:microsoft.com/office/officeart/2008/layout/BendingPictureCaptionList"/>
    <dgm:cxn modelId="{74F88FAC-73E8-414C-A0B1-6395B982F878}" type="presParOf" srcId="{084EA9A9-3AF4-4C49-B739-7F4D000E9B52}" destId="{5193BE31-7E95-45D0-99CD-89BCB2A99446}" srcOrd="1" destOrd="0" presId="urn:microsoft.com/office/officeart/2008/layout/BendingPictureCap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F254E1-8E09-461F-947B-14435640E47F}" type="doc">
      <dgm:prSet loTypeId="urn:microsoft.com/office/officeart/2005/8/layout/hProcess9" loCatId="process" qsTypeId="urn:microsoft.com/office/officeart/2005/8/quickstyle/simple1#1" qsCatId="simple" csTypeId="urn:microsoft.com/office/officeart/2005/8/colors/accent1_2#1" csCatId="accent1" phldr="1"/>
      <dgm:spPr/>
      <dgm:t>
        <a:bodyPr/>
        <a:lstStyle/>
        <a:p>
          <a:endParaRPr lang="en-US"/>
        </a:p>
      </dgm:t>
    </dgm:pt>
    <dgm:pt modelId="{3AA81295-06C9-4036-A74D-343E3330964B}">
      <dgm:prSet phldrT="[Text]"/>
      <dgm:spPr>
        <a:ln>
          <a:solidFill>
            <a:srgbClr val="002060"/>
          </a:solidFill>
        </a:ln>
      </dgm:spPr>
      <dgm:t>
        <a:bodyPr/>
        <a:lstStyle/>
        <a:p>
          <a:r>
            <a:rPr lang="en-US" b="1" dirty="0"/>
            <a:t>Study Kick-off</a:t>
          </a:r>
        </a:p>
      </dgm:t>
    </dgm:pt>
    <dgm:pt modelId="{AC6BBE5C-BE14-4296-995A-375BA9E1057D}" type="parTrans" cxnId="{3C941E3D-7832-4AE7-9BB1-1EA55A5D0AFA}">
      <dgm:prSet/>
      <dgm:spPr/>
      <dgm:t>
        <a:bodyPr/>
        <a:lstStyle/>
        <a:p>
          <a:endParaRPr lang="en-US"/>
        </a:p>
      </dgm:t>
    </dgm:pt>
    <dgm:pt modelId="{901C8114-6807-48B2-A2B5-B1C3F4EA49B1}" type="sibTrans" cxnId="{3C941E3D-7832-4AE7-9BB1-1EA55A5D0AFA}">
      <dgm:prSet/>
      <dgm:spPr/>
      <dgm:t>
        <a:bodyPr/>
        <a:lstStyle/>
        <a:p>
          <a:endParaRPr lang="en-US"/>
        </a:p>
      </dgm:t>
    </dgm:pt>
    <dgm:pt modelId="{BAD41ECA-E3C5-4E45-A0CC-7A8298C05C7A}">
      <dgm:prSet phldrT="[Text]"/>
      <dgm:spPr>
        <a:ln>
          <a:solidFill>
            <a:srgbClr val="002060"/>
          </a:solidFill>
        </a:ln>
      </dgm:spPr>
      <dgm:t>
        <a:bodyPr/>
        <a:lstStyle/>
        <a:p>
          <a:r>
            <a:rPr lang="en-US" b="1" dirty="0"/>
            <a:t>Training Curriculum &amp; Materials Developed</a:t>
          </a:r>
        </a:p>
      </dgm:t>
    </dgm:pt>
    <dgm:pt modelId="{EFC94D95-85C8-4445-828C-F85610FA0003}" type="parTrans" cxnId="{C86AF3AD-996F-45AD-AADF-490B256D2C28}">
      <dgm:prSet/>
      <dgm:spPr/>
      <dgm:t>
        <a:bodyPr/>
        <a:lstStyle/>
        <a:p>
          <a:endParaRPr lang="en-US"/>
        </a:p>
      </dgm:t>
    </dgm:pt>
    <dgm:pt modelId="{DE516F74-A16F-452C-AA94-6600123C4F99}" type="sibTrans" cxnId="{C86AF3AD-996F-45AD-AADF-490B256D2C28}">
      <dgm:prSet/>
      <dgm:spPr/>
      <dgm:t>
        <a:bodyPr/>
        <a:lstStyle/>
        <a:p>
          <a:endParaRPr lang="en-US"/>
        </a:p>
      </dgm:t>
    </dgm:pt>
    <dgm:pt modelId="{5A7BC8D4-D422-4CCA-8A5D-7FCF60877A52}">
      <dgm:prSet phldrT="[Text]"/>
      <dgm:spPr>
        <a:ln>
          <a:solidFill>
            <a:srgbClr val="002060"/>
          </a:solidFill>
        </a:ln>
      </dgm:spPr>
      <dgm:t>
        <a:bodyPr/>
        <a:lstStyle/>
        <a:p>
          <a:r>
            <a:rPr lang="en-US" b="1" dirty="0"/>
            <a:t>Pilot Training Held</a:t>
          </a:r>
        </a:p>
      </dgm:t>
    </dgm:pt>
    <dgm:pt modelId="{E84AA4BE-200B-4002-A159-F18CC4C18BCA}" type="parTrans" cxnId="{F9CE5723-BBBF-435B-84BE-1742C2AC2E6B}">
      <dgm:prSet/>
      <dgm:spPr/>
      <dgm:t>
        <a:bodyPr/>
        <a:lstStyle/>
        <a:p>
          <a:endParaRPr lang="en-US"/>
        </a:p>
      </dgm:t>
    </dgm:pt>
    <dgm:pt modelId="{FD15CC0C-1E90-44A3-A0E8-0465375FC48E}" type="sibTrans" cxnId="{F9CE5723-BBBF-435B-84BE-1742C2AC2E6B}">
      <dgm:prSet/>
      <dgm:spPr/>
      <dgm:t>
        <a:bodyPr/>
        <a:lstStyle/>
        <a:p>
          <a:endParaRPr lang="en-US"/>
        </a:p>
      </dgm:t>
    </dgm:pt>
    <dgm:pt modelId="{76A480CA-D91D-455D-9957-D106F1BC63C5}">
      <dgm:prSet phldrT="[Text]"/>
      <dgm:spPr>
        <a:ln>
          <a:solidFill>
            <a:srgbClr val="002060"/>
          </a:solidFill>
        </a:ln>
      </dgm:spPr>
      <dgm:t>
        <a:bodyPr/>
        <a:lstStyle/>
        <a:p>
          <a:r>
            <a:rPr lang="en-US" b="1" dirty="0"/>
            <a:t>Training Revised</a:t>
          </a:r>
        </a:p>
      </dgm:t>
    </dgm:pt>
    <dgm:pt modelId="{4B934CFD-B325-4CCB-AF31-6564552258A4}" type="parTrans" cxnId="{97CE13FB-F59D-4203-B77D-36ECFFFF1A37}">
      <dgm:prSet/>
      <dgm:spPr/>
      <dgm:t>
        <a:bodyPr/>
        <a:lstStyle/>
        <a:p>
          <a:endParaRPr lang="en-US"/>
        </a:p>
      </dgm:t>
    </dgm:pt>
    <dgm:pt modelId="{073C0BD9-9EF4-4FB2-916F-9585F2895187}" type="sibTrans" cxnId="{97CE13FB-F59D-4203-B77D-36ECFFFF1A37}">
      <dgm:prSet/>
      <dgm:spPr/>
      <dgm:t>
        <a:bodyPr/>
        <a:lstStyle/>
        <a:p>
          <a:endParaRPr lang="en-US"/>
        </a:p>
      </dgm:t>
    </dgm:pt>
    <dgm:pt modelId="{E6351ACE-CD14-4A86-8DD8-E470966B100C}">
      <dgm:prSet phldrT="[Text]"/>
      <dgm:spPr>
        <a:ln>
          <a:solidFill>
            <a:srgbClr val="002060"/>
          </a:solidFill>
        </a:ln>
      </dgm:spPr>
      <dgm:t>
        <a:bodyPr/>
        <a:lstStyle/>
        <a:p>
          <a:r>
            <a:rPr lang="en-US" b="1" dirty="0"/>
            <a:t>Final Report &amp; Training Material</a:t>
          </a:r>
        </a:p>
      </dgm:t>
    </dgm:pt>
    <dgm:pt modelId="{6CFB99FB-D9FD-48D5-BD6D-F37D5D766F39}" type="parTrans" cxnId="{1561CC24-D327-40ED-8755-04DCD614BF7C}">
      <dgm:prSet/>
      <dgm:spPr/>
      <dgm:t>
        <a:bodyPr/>
        <a:lstStyle/>
        <a:p>
          <a:endParaRPr lang="en-US"/>
        </a:p>
      </dgm:t>
    </dgm:pt>
    <dgm:pt modelId="{C4686C3D-B4C4-4603-88BC-AB45DEC38B98}" type="sibTrans" cxnId="{1561CC24-D327-40ED-8755-04DCD614BF7C}">
      <dgm:prSet/>
      <dgm:spPr/>
      <dgm:t>
        <a:bodyPr/>
        <a:lstStyle/>
        <a:p>
          <a:endParaRPr lang="en-US"/>
        </a:p>
      </dgm:t>
    </dgm:pt>
    <dgm:pt modelId="{A767B09D-3413-4063-80EC-00203970F58C}">
      <dgm:prSet phldrT="[Text]"/>
      <dgm:spPr>
        <a:ln>
          <a:solidFill>
            <a:srgbClr val="002060"/>
          </a:solidFill>
        </a:ln>
      </dgm:spPr>
      <dgm:t>
        <a:bodyPr/>
        <a:lstStyle/>
        <a:p>
          <a:r>
            <a:rPr lang="en-US" b="1" dirty="0"/>
            <a:t>Three Regional Trainings Held</a:t>
          </a:r>
        </a:p>
      </dgm:t>
    </dgm:pt>
    <dgm:pt modelId="{8CC10C3E-06CA-428E-B2A4-ECD8FBE30049}" type="parTrans" cxnId="{6C32AD3E-7D5F-41DC-BD6F-F4E62EA6EDA2}">
      <dgm:prSet/>
      <dgm:spPr/>
      <dgm:t>
        <a:bodyPr/>
        <a:lstStyle/>
        <a:p>
          <a:endParaRPr lang="en-US"/>
        </a:p>
      </dgm:t>
    </dgm:pt>
    <dgm:pt modelId="{5EA78BC2-5BFD-420F-9F22-E4D2235007B9}" type="sibTrans" cxnId="{6C32AD3E-7D5F-41DC-BD6F-F4E62EA6EDA2}">
      <dgm:prSet/>
      <dgm:spPr/>
      <dgm:t>
        <a:bodyPr/>
        <a:lstStyle/>
        <a:p>
          <a:endParaRPr lang="en-US"/>
        </a:p>
      </dgm:t>
    </dgm:pt>
    <dgm:pt modelId="{BF2DB71F-5A5C-470C-990F-22576D2D2707}" type="pres">
      <dgm:prSet presAssocID="{39F254E1-8E09-461F-947B-14435640E47F}" presName="CompostProcess" presStyleCnt="0">
        <dgm:presLayoutVars>
          <dgm:dir/>
          <dgm:resizeHandles val="exact"/>
        </dgm:presLayoutVars>
      </dgm:prSet>
      <dgm:spPr/>
    </dgm:pt>
    <dgm:pt modelId="{386DF1B7-2817-436B-906F-85BBBC27BD4C}" type="pres">
      <dgm:prSet presAssocID="{39F254E1-8E09-461F-947B-14435640E47F}" presName="arrow" presStyleLbl="bgShp" presStyleIdx="0" presStyleCnt="1" custLinFactNeighborY="-1299"/>
      <dgm:spPr/>
    </dgm:pt>
    <dgm:pt modelId="{94F227D9-9271-455F-B5F0-6F729C58543F}" type="pres">
      <dgm:prSet presAssocID="{39F254E1-8E09-461F-947B-14435640E47F}" presName="linearProcess" presStyleCnt="0"/>
      <dgm:spPr/>
    </dgm:pt>
    <dgm:pt modelId="{9CE145EF-63F1-4EC9-BB68-690C6163CBEC}" type="pres">
      <dgm:prSet presAssocID="{3AA81295-06C9-4036-A74D-343E3330964B}" presName="textNode" presStyleLbl="node1" presStyleIdx="0" presStyleCnt="6">
        <dgm:presLayoutVars>
          <dgm:bulletEnabled val="1"/>
        </dgm:presLayoutVars>
      </dgm:prSet>
      <dgm:spPr/>
    </dgm:pt>
    <dgm:pt modelId="{4070133D-91EE-406C-98B8-6C0FE48DF210}" type="pres">
      <dgm:prSet presAssocID="{901C8114-6807-48B2-A2B5-B1C3F4EA49B1}" presName="sibTrans" presStyleCnt="0"/>
      <dgm:spPr/>
    </dgm:pt>
    <dgm:pt modelId="{F1089F69-0726-468A-8A37-7293F6AED5CA}" type="pres">
      <dgm:prSet presAssocID="{BAD41ECA-E3C5-4E45-A0CC-7A8298C05C7A}" presName="textNode" presStyleLbl="node1" presStyleIdx="1" presStyleCnt="6">
        <dgm:presLayoutVars>
          <dgm:bulletEnabled val="1"/>
        </dgm:presLayoutVars>
      </dgm:prSet>
      <dgm:spPr/>
    </dgm:pt>
    <dgm:pt modelId="{9F40B085-BEB4-436A-92B8-5403AD12BDB9}" type="pres">
      <dgm:prSet presAssocID="{DE516F74-A16F-452C-AA94-6600123C4F99}" presName="sibTrans" presStyleCnt="0"/>
      <dgm:spPr/>
    </dgm:pt>
    <dgm:pt modelId="{145AEA91-AF79-46EC-9EB4-B74F3660DDF6}" type="pres">
      <dgm:prSet presAssocID="{5A7BC8D4-D422-4CCA-8A5D-7FCF60877A52}" presName="textNode" presStyleLbl="node1" presStyleIdx="2" presStyleCnt="6">
        <dgm:presLayoutVars>
          <dgm:bulletEnabled val="1"/>
        </dgm:presLayoutVars>
      </dgm:prSet>
      <dgm:spPr/>
    </dgm:pt>
    <dgm:pt modelId="{A4E3CF28-D1C7-4A09-831A-0E73727207C8}" type="pres">
      <dgm:prSet presAssocID="{FD15CC0C-1E90-44A3-A0E8-0465375FC48E}" presName="sibTrans" presStyleCnt="0"/>
      <dgm:spPr/>
    </dgm:pt>
    <dgm:pt modelId="{3BC8CA7E-3196-4867-B91D-52A6EE118991}" type="pres">
      <dgm:prSet presAssocID="{76A480CA-D91D-455D-9957-D106F1BC63C5}" presName="textNode" presStyleLbl="node1" presStyleIdx="3" presStyleCnt="6">
        <dgm:presLayoutVars>
          <dgm:bulletEnabled val="1"/>
        </dgm:presLayoutVars>
      </dgm:prSet>
      <dgm:spPr/>
    </dgm:pt>
    <dgm:pt modelId="{7841F73F-97AB-436F-BB15-D1AC3ED9BFE7}" type="pres">
      <dgm:prSet presAssocID="{073C0BD9-9EF4-4FB2-916F-9585F2895187}" presName="sibTrans" presStyleCnt="0"/>
      <dgm:spPr/>
    </dgm:pt>
    <dgm:pt modelId="{41ED6FAD-425D-425F-AC14-2D07662F8E89}" type="pres">
      <dgm:prSet presAssocID="{E6351ACE-CD14-4A86-8DD8-E470966B100C}" presName="textNode" presStyleLbl="node1" presStyleIdx="4" presStyleCnt="6">
        <dgm:presLayoutVars>
          <dgm:bulletEnabled val="1"/>
        </dgm:presLayoutVars>
      </dgm:prSet>
      <dgm:spPr/>
    </dgm:pt>
    <dgm:pt modelId="{A72DFA82-D126-475D-BC80-32CD6E9FDBCC}" type="pres">
      <dgm:prSet presAssocID="{C4686C3D-B4C4-4603-88BC-AB45DEC38B98}" presName="sibTrans" presStyleCnt="0"/>
      <dgm:spPr/>
    </dgm:pt>
    <dgm:pt modelId="{49A53A77-DC91-458D-9261-F157214826CC}" type="pres">
      <dgm:prSet presAssocID="{A767B09D-3413-4063-80EC-00203970F58C}" presName="textNode" presStyleLbl="node1" presStyleIdx="5" presStyleCnt="6">
        <dgm:presLayoutVars>
          <dgm:bulletEnabled val="1"/>
        </dgm:presLayoutVars>
      </dgm:prSet>
      <dgm:spPr/>
    </dgm:pt>
  </dgm:ptLst>
  <dgm:cxnLst>
    <dgm:cxn modelId="{F1CC1C00-93EB-445D-BC72-DE52450D4A47}" type="presOf" srcId="{BAD41ECA-E3C5-4E45-A0CC-7A8298C05C7A}" destId="{F1089F69-0726-468A-8A37-7293F6AED5CA}" srcOrd="0" destOrd="0" presId="urn:microsoft.com/office/officeart/2005/8/layout/hProcess9"/>
    <dgm:cxn modelId="{F18C2E1D-AF04-4B7A-AF2E-4C837A6C384A}" type="presOf" srcId="{39F254E1-8E09-461F-947B-14435640E47F}" destId="{BF2DB71F-5A5C-470C-990F-22576D2D2707}" srcOrd="0" destOrd="0" presId="urn:microsoft.com/office/officeart/2005/8/layout/hProcess9"/>
    <dgm:cxn modelId="{C2F27F1D-7717-456B-A7BE-E3027F9C246C}" type="presOf" srcId="{A767B09D-3413-4063-80EC-00203970F58C}" destId="{49A53A77-DC91-458D-9261-F157214826CC}" srcOrd="0" destOrd="0" presId="urn:microsoft.com/office/officeart/2005/8/layout/hProcess9"/>
    <dgm:cxn modelId="{FFDBAD21-115C-498E-85F6-B7A86A613196}" type="presOf" srcId="{76A480CA-D91D-455D-9957-D106F1BC63C5}" destId="{3BC8CA7E-3196-4867-B91D-52A6EE118991}" srcOrd="0" destOrd="0" presId="urn:microsoft.com/office/officeart/2005/8/layout/hProcess9"/>
    <dgm:cxn modelId="{ED814922-103D-4EF6-A66C-5B149F2B8DB5}" type="presOf" srcId="{E6351ACE-CD14-4A86-8DD8-E470966B100C}" destId="{41ED6FAD-425D-425F-AC14-2D07662F8E89}" srcOrd="0" destOrd="0" presId="urn:microsoft.com/office/officeart/2005/8/layout/hProcess9"/>
    <dgm:cxn modelId="{F9CE5723-BBBF-435B-84BE-1742C2AC2E6B}" srcId="{39F254E1-8E09-461F-947B-14435640E47F}" destId="{5A7BC8D4-D422-4CCA-8A5D-7FCF60877A52}" srcOrd="2" destOrd="0" parTransId="{E84AA4BE-200B-4002-A159-F18CC4C18BCA}" sibTransId="{FD15CC0C-1E90-44A3-A0E8-0465375FC48E}"/>
    <dgm:cxn modelId="{1561CC24-D327-40ED-8755-04DCD614BF7C}" srcId="{39F254E1-8E09-461F-947B-14435640E47F}" destId="{E6351ACE-CD14-4A86-8DD8-E470966B100C}" srcOrd="4" destOrd="0" parTransId="{6CFB99FB-D9FD-48D5-BD6D-F37D5D766F39}" sibTransId="{C4686C3D-B4C4-4603-88BC-AB45DEC38B98}"/>
    <dgm:cxn modelId="{3C941E3D-7832-4AE7-9BB1-1EA55A5D0AFA}" srcId="{39F254E1-8E09-461F-947B-14435640E47F}" destId="{3AA81295-06C9-4036-A74D-343E3330964B}" srcOrd="0" destOrd="0" parTransId="{AC6BBE5C-BE14-4296-995A-375BA9E1057D}" sibTransId="{901C8114-6807-48B2-A2B5-B1C3F4EA49B1}"/>
    <dgm:cxn modelId="{6C32AD3E-7D5F-41DC-BD6F-F4E62EA6EDA2}" srcId="{39F254E1-8E09-461F-947B-14435640E47F}" destId="{A767B09D-3413-4063-80EC-00203970F58C}" srcOrd="5" destOrd="0" parTransId="{8CC10C3E-06CA-428E-B2A4-ECD8FBE30049}" sibTransId="{5EA78BC2-5BFD-420F-9F22-E4D2235007B9}"/>
    <dgm:cxn modelId="{C86AF3AD-996F-45AD-AADF-490B256D2C28}" srcId="{39F254E1-8E09-461F-947B-14435640E47F}" destId="{BAD41ECA-E3C5-4E45-A0CC-7A8298C05C7A}" srcOrd="1" destOrd="0" parTransId="{EFC94D95-85C8-4445-828C-F85610FA0003}" sibTransId="{DE516F74-A16F-452C-AA94-6600123C4F99}"/>
    <dgm:cxn modelId="{BB0408C0-0066-48B4-87B7-EE8AFA223FC8}" type="presOf" srcId="{3AA81295-06C9-4036-A74D-343E3330964B}" destId="{9CE145EF-63F1-4EC9-BB68-690C6163CBEC}" srcOrd="0" destOrd="0" presId="urn:microsoft.com/office/officeart/2005/8/layout/hProcess9"/>
    <dgm:cxn modelId="{591AA5F0-0940-437A-91A5-5EB833006F80}" type="presOf" srcId="{5A7BC8D4-D422-4CCA-8A5D-7FCF60877A52}" destId="{145AEA91-AF79-46EC-9EB4-B74F3660DDF6}" srcOrd="0" destOrd="0" presId="urn:microsoft.com/office/officeart/2005/8/layout/hProcess9"/>
    <dgm:cxn modelId="{97CE13FB-F59D-4203-B77D-36ECFFFF1A37}" srcId="{39F254E1-8E09-461F-947B-14435640E47F}" destId="{76A480CA-D91D-455D-9957-D106F1BC63C5}" srcOrd="3" destOrd="0" parTransId="{4B934CFD-B325-4CCB-AF31-6564552258A4}" sibTransId="{073C0BD9-9EF4-4FB2-916F-9585F2895187}"/>
    <dgm:cxn modelId="{CD200DC8-F2DB-42FF-B0DA-AA040469BD53}" type="presParOf" srcId="{BF2DB71F-5A5C-470C-990F-22576D2D2707}" destId="{386DF1B7-2817-436B-906F-85BBBC27BD4C}" srcOrd="0" destOrd="0" presId="urn:microsoft.com/office/officeart/2005/8/layout/hProcess9"/>
    <dgm:cxn modelId="{D000C530-C53F-495D-800F-4214612F158C}" type="presParOf" srcId="{BF2DB71F-5A5C-470C-990F-22576D2D2707}" destId="{94F227D9-9271-455F-B5F0-6F729C58543F}" srcOrd="1" destOrd="0" presId="urn:microsoft.com/office/officeart/2005/8/layout/hProcess9"/>
    <dgm:cxn modelId="{A1908E26-EBAC-404E-BD13-840D3674B8AF}" type="presParOf" srcId="{94F227D9-9271-455F-B5F0-6F729C58543F}" destId="{9CE145EF-63F1-4EC9-BB68-690C6163CBEC}" srcOrd="0" destOrd="0" presId="urn:microsoft.com/office/officeart/2005/8/layout/hProcess9"/>
    <dgm:cxn modelId="{17046CA1-E215-4C5F-BAAF-0B2C7118366F}" type="presParOf" srcId="{94F227D9-9271-455F-B5F0-6F729C58543F}" destId="{4070133D-91EE-406C-98B8-6C0FE48DF210}" srcOrd="1" destOrd="0" presId="urn:microsoft.com/office/officeart/2005/8/layout/hProcess9"/>
    <dgm:cxn modelId="{12AC78E1-9459-49B3-B808-68CC9335E995}" type="presParOf" srcId="{94F227D9-9271-455F-B5F0-6F729C58543F}" destId="{F1089F69-0726-468A-8A37-7293F6AED5CA}" srcOrd="2" destOrd="0" presId="urn:microsoft.com/office/officeart/2005/8/layout/hProcess9"/>
    <dgm:cxn modelId="{602156A8-8BBA-4465-9DE0-4DB81BD1E4BE}" type="presParOf" srcId="{94F227D9-9271-455F-B5F0-6F729C58543F}" destId="{9F40B085-BEB4-436A-92B8-5403AD12BDB9}" srcOrd="3" destOrd="0" presId="urn:microsoft.com/office/officeart/2005/8/layout/hProcess9"/>
    <dgm:cxn modelId="{18B3F2B7-A541-45BF-9A07-B74F5A128396}" type="presParOf" srcId="{94F227D9-9271-455F-B5F0-6F729C58543F}" destId="{145AEA91-AF79-46EC-9EB4-B74F3660DDF6}" srcOrd="4" destOrd="0" presId="urn:microsoft.com/office/officeart/2005/8/layout/hProcess9"/>
    <dgm:cxn modelId="{395968E1-FAE3-4316-9230-1C42B995A1E2}" type="presParOf" srcId="{94F227D9-9271-455F-B5F0-6F729C58543F}" destId="{A4E3CF28-D1C7-4A09-831A-0E73727207C8}" srcOrd="5" destOrd="0" presId="urn:microsoft.com/office/officeart/2005/8/layout/hProcess9"/>
    <dgm:cxn modelId="{CD5DF11E-395A-405F-9940-683EFDA1514D}" type="presParOf" srcId="{94F227D9-9271-455F-B5F0-6F729C58543F}" destId="{3BC8CA7E-3196-4867-B91D-52A6EE118991}" srcOrd="6" destOrd="0" presId="urn:microsoft.com/office/officeart/2005/8/layout/hProcess9"/>
    <dgm:cxn modelId="{DA90544D-F3FD-4A88-B168-3DAF91B8DA08}" type="presParOf" srcId="{94F227D9-9271-455F-B5F0-6F729C58543F}" destId="{7841F73F-97AB-436F-BB15-D1AC3ED9BFE7}" srcOrd="7" destOrd="0" presId="urn:microsoft.com/office/officeart/2005/8/layout/hProcess9"/>
    <dgm:cxn modelId="{625062EE-DE00-4B3A-B59D-C560616887D8}" type="presParOf" srcId="{94F227D9-9271-455F-B5F0-6F729C58543F}" destId="{41ED6FAD-425D-425F-AC14-2D07662F8E89}" srcOrd="8" destOrd="0" presId="urn:microsoft.com/office/officeart/2005/8/layout/hProcess9"/>
    <dgm:cxn modelId="{0FBD8109-7520-43F6-9CD3-DF04B1EA5AFA}" type="presParOf" srcId="{94F227D9-9271-455F-B5F0-6F729C58543F}" destId="{A72DFA82-D126-475D-BC80-32CD6E9FDBCC}" srcOrd="9" destOrd="0" presId="urn:microsoft.com/office/officeart/2005/8/layout/hProcess9"/>
    <dgm:cxn modelId="{B3A6AB87-1B44-4D80-AA49-C192319B314C}" type="presParOf" srcId="{94F227D9-9271-455F-B5F0-6F729C58543F}" destId="{49A53A77-DC91-458D-9261-F157214826CC}" srcOrd="10" destOrd="0" presId="urn:microsoft.com/office/officeart/2005/8/layout/hProcess9"/>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810CF8-0B6C-47DC-8614-262480073DF4}">
      <dsp:nvSpPr>
        <dsp:cNvPr id="0" name=""/>
        <dsp:cNvSpPr/>
      </dsp:nvSpPr>
      <dsp:spPr>
        <a:xfrm>
          <a:off x="0" y="63499"/>
          <a:ext cx="3809999" cy="3047999"/>
        </a:xfrm>
        <a:prstGeom prst="rect">
          <a:avLst/>
        </a:prstGeom>
        <a:blipFill rotWithShape="1">
          <a:blip xmlns:r="http://schemas.openxmlformats.org/officeDocument/2006/relationships" r:embed="rId1"/>
          <a:srcRect/>
          <a:stretch>
            <a:fillRect l="-15000" r="-1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62559A-80B7-48CF-912F-B02FA1422143}">
      <dsp:nvSpPr>
        <dsp:cNvPr id="0" name=""/>
        <dsp:cNvSpPr/>
      </dsp:nvSpPr>
      <dsp:spPr>
        <a:xfrm>
          <a:off x="342900" y="2806699"/>
          <a:ext cx="3390900" cy="1066800"/>
        </a:xfrm>
        <a:prstGeom prst="wedgeRectCallout">
          <a:avLst>
            <a:gd name="adj1" fmla="val 20250"/>
            <a:gd name="adj2" fmla="val -607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t>Suburban</a:t>
          </a:r>
        </a:p>
      </dsp:txBody>
      <dsp:txXfrm>
        <a:off x="342900" y="2806699"/>
        <a:ext cx="3390900" cy="1066800"/>
      </dsp:txXfrm>
    </dsp:sp>
    <dsp:sp modelId="{FF8A83F2-53FA-473B-8EBF-B5AF1C234158}">
      <dsp:nvSpPr>
        <dsp:cNvPr id="0" name=""/>
        <dsp:cNvSpPr/>
      </dsp:nvSpPr>
      <dsp:spPr>
        <a:xfrm>
          <a:off x="4191000" y="63499"/>
          <a:ext cx="3809999" cy="3047999"/>
        </a:xfrm>
        <a:prstGeom prst="rect">
          <a:avLst/>
        </a:prstGeom>
        <a:blipFill rotWithShape="1">
          <a:blip xmlns:r="http://schemas.openxmlformats.org/officeDocument/2006/relationships" r:embed="rId2"/>
          <a:srcRect/>
          <a:stretch>
            <a:fillRect l="-13000" r="-13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D9C7FB4-7B7A-4B36-BBE8-67C45E56E1DA}">
      <dsp:nvSpPr>
        <dsp:cNvPr id="0" name=""/>
        <dsp:cNvSpPr/>
      </dsp:nvSpPr>
      <dsp:spPr>
        <a:xfrm>
          <a:off x="4533900" y="2806699"/>
          <a:ext cx="3390900" cy="1066800"/>
        </a:xfrm>
        <a:prstGeom prst="wedgeRectCallout">
          <a:avLst>
            <a:gd name="adj1" fmla="val 20250"/>
            <a:gd name="adj2" fmla="val -607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t>Urban</a:t>
          </a:r>
        </a:p>
      </dsp:txBody>
      <dsp:txXfrm>
        <a:off x="4533900" y="2806699"/>
        <a:ext cx="3390900" cy="1066800"/>
      </dsp:txXfrm>
    </dsp:sp>
    <dsp:sp modelId="{39CEE6A0-794F-49DE-8BAE-2465655636FC}">
      <dsp:nvSpPr>
        <dsp:cNvPr id="0" name=""/>
        <dsp:cNvSpPr/>
      </dsp:nvSpPr>
      <dsp:spPr>
        <a:xfrm>
          <a:off x="8382000" y="63499"/>
          <a:ext cx="3809999" cy="3047999"/>
        </a:xfrm>
        <a:prstGeom prst="rect">
          <a:avLst/>
        </a:prstGeom>
        <a:blipFill rotWithShape="1">
          <a:blip xmlns:r="http://schemas.openxmlformats.org/officeDocument/2006/relationships" r:embed="rId3"/>
          <a:srcRect/>
          <a:stretch>
            <a:fillRect l="-11000" r="-1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F6DF69-E3FE-4E72-BF41-F899BF2F7360}">
      <dsp:nvSpPr>
        <dsp:cNvPr id="0" name=""/>
        <dsp:cNvSpPr/>
      </dsp:nvSpPr>
      <dsp:spPr>
        <a:xfrm>
          <a:off x="8724900" y="2806700"/>
          <a:ext cx="3390900" cy="1066800"/>
        </a:xfrm>
        <a:prstGeom prst="wedgeRectCallout">
          <a:avLst>
            <a:gd name="adj1" fmla="val 20250"/>
            <a:gd name="adj2" fmla="val -607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t>Urban Core</a:t>
          </a:r>
        </a:p>
      </dsp:txBody>
      <dsp:txXfrm>
        <a:off x="8724900" y="2806700"/>
        <a:ext cx="3390900" cy="1066800"/>
      </dsp:txXfrm>
    </dsp:sp>
    <dsp:sp modelId="{CBFA71DF-643D-4532-BBB1-0BC9C3D5CF24}">
      <dsp:nvSpPr>
        <dsp:cNvPr id="0" name=""/>
        <dsp:cNvSpPr/>
      </dsp:nvSpPr>
      <dsp:spPr>
        <a:xfrm>
          <a:off x="2095500" y="4254499"/>
          <a:ext cx="3809999" cy="3047999"/>
        </a:xfrm>
        <a:prstGeom prst="rect">
          <a:avLst/>
        </a:prstGeom>
        <a:blipFill rotWithShape="1">
          <a:blip xmlns:r="http://schemas.openxmlformats.org/officeDocument/2006/relationships" r:embed="rId4"/>
          <a:srcRect/>
          <a:stretch>
            <a:fillRect l="-15000" r="-1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2D93E1-31DC-48AA-8D22-0C2E257738B6}">
      <dsp:nvSpPr>
        <dsp:cNvPr id="0" name=""/>
        <dsp:cNvSpPr/>
      </dsp:nvSpPr>
      <dsp:spPr>
        <a:xfrm>
          <a:off x="2438400" y="6997700"/>
          <a:ext cx="3390900" cy="1066800"/>
        </a:xfrm>
        <a:prstGeom prst="wedgeRectCallout">
          <a:avLst>
            <a:gd name="adj1" fmla="val 20250"/>
            <a:gd name="adj2" fmla="val -607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t>Rural</a:t>
          </a:r>
        </a:p>
      </dsp:txBody>
      <dsp:txXfrm>
        <a:off x="2438400" y="6997700"/>
        <a:ext cx="3390900" cy="1066800"/>
      </dsp:txXfrm>
    </dsp:sp>
    <dsp:sp modelId="{759D7DCB-0011-4B87-A1BF-40E3A03FE6B7}">
      <dsp:nvSpPr>
        <dsp:cNvPr id="0" name=""/>
        <dsp:cNvSpPr/>
      </dsp:nvSpPr>
      <dsp:spPr>
        <a:xfrm>
          <a:off x="6286500" y="4254499"/>
          <a:ext cx="3809999" cy="3047999"/>
        </a:xfrm>
        <a:prstGeom prst="rect">
          <a:avLst/>
        </a:prstGeom>
        <a:blipFill rotWithShape="1">
          <a:blip xmlns:r="http://schemas.openxmlformats.org/officeDocument/2006/relationships" r:embed="rId5"/>
          <a:srcRect/>
          <a:stretch>
            <a:fillRect l="-15000" r="-1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193BE31-7E95-45D0-99CD-89BCB2A99446}">
      <dsp:nvSpPr>
        <dsp:cNvPr id="0" name=""/>
        <dsp:cNvSpPr/>
      </dsp:nvSpPr>
      <dsp:spPr>
        <a:xfrm>
          <a:off x="6629400" y="6997700"/>
          <a:ext cx="3390900" cy="1066800"/>
        </a:xfrm>
        <a:prstGeom prst="wedgeRectCallout">
          <a:avLst>
            <a:gd name="adj1" fmla="val 20250"/>
            <a:gd name="adj2" fmla="val -607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US" sz="4900" kern="1200" dirty="0"/>
            <a:t>Rural Town</a:t>
          </a:r>
        </a:p>
      </dsp:txBody>
      <dsp:txXfrm>
        <a:off x="6629400" y="6997700"/>
        <a:ext cx="3390900" cy="10668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DF1B7-2817-436B-906F-85BBBC27BD4C}">
      <dsp:nvSpPr>
        <dsp:cNvPr id="0" name=""/>
        <dsp:cNvSpPr/>
      </dsp:nvSpPr>
      <dsp:spPr>
        <a:xfrm>
          <a:off x="1340217" y="0"/>
          <a:ext cx="15189129" cy="7356365"/>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E145EF-63F1-4EC9-BB68-690C6163CBEC}">
      <dsp:nvSpPr>
        <dsp:cNvPr id="0" name=""/>
        <dsp:cNvSpPr/>
      </dsp:nvSpPr>
      <dsp:spPr>
        <a:xfrm>
          <a:off x="8725" y="2206909"/>
          <a:ext cx="2735404" cy="2942546"/>
        </a:xfrm>
        <a:prstGeom prst="roundRect">
          <a:avLst/>
        </a:prstGeom>
        <a:solidFill>
          <a:schemeClr val="accent1">
            <a:hueOff val="0"/>
            <a:satOff val="0"/>
            <a:lumOff val="0"/>
            <a:alphaOff val="0"/>
          </a:schemeClr>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b="1" kern="1200" dirty="0"/>
            <a:t>Study Kick-off</a:t>
          </a:r>
        </a:p>
      </dsp:txBody>
      <dsp:txXfrm>
        <a:off x="142256" y="2340440"/>
        <a:ext cx="2468342" cy="2675484"/>
      </dsp:txXfrm>
    </dsp:sp>
    <dsp:sp modelId="{F1089F69-0726-468A-8A37-7293F6AED5CA}">
      <dsp:nvSpPr>
        <dsp:cNvPr id="0" name=""/>
        <dsp:cNvSpPr/>
      </dsp:nvSpPr>
      <dsp:spPr>
        <a:xfrm>
          <a:off x="3032067" y="2206909"/>
          <a:ext cx="2735404" cy="2942546"/>
        </a:xfrm>
        <a:prstGeom prst="roundRect">
          <a:avLst/>
        </a:prstGeom>
        <a:solidFill>
          <a:schemeClr val="accent1">
            <a:hueOff val="0"/>
            <a:satOff val="0"/>
            <a:lumOff val="0"/>
            <a:alphaOff val="0"/>
          </a:schemeClr>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b="1" kern="1200" dirty="0"/>
            <a:t>Training Curriculum &amp; Materials Developed</a:t>
          </a:r>
        </a:p>
      </dsp:txBody>
      <dsp:txXfrm>
        <a:off x="3165598" y="2340440"/>
        <a:ext cx="2468342" cy="2675484"/>
      </dsp:txXfrm>
    </dsp:sp>
    <dsp:sp modelId="{145AEA91-AF79-46EC-9EB4-B74F3660DDF6}">
      <dsp:nvSpPr>
        <dsp:cNvPr id="0" name=""/>
        <dsp:cNvSpPr/>
      </dsp:nvSpPr>
      <dsp:spPr>
        <a:xfrm>
          <a:off x="6055408" y="2206909"/>
          <a:ext cx="2735404" cy="2942546"/>
        </a:xfrm>
        <a:prstGeom prst="roundRect">
          <a:avLst/>
        </a:prstGeom>
        <a:solidFill>
          <a:schemeClr val="accent1">
            <a:hueOff val="0"/>
            <a:satOff val="0"/>
            <a:lumOff val="0"/>
            <a:alphaOff val="0"/>
          </a:schemeClr>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b="1" kern="1200" dirty="0"/>
            <a:t>Pilot Training Held</a:t>
          </a:r>
        </a:p>
      </dsp:txBody>
      <dsp:txXfrm>
        <a:off x="6188939" y="2340440"/>
        <a:ext cx="2468342" cy="2675484"/>
      </dsp:txXfrm>
    </dsp:sp>
    <dsp:sp modelId="{3BC8CA7E-3196-4867-B91D-52A6EE118991}">
      <dsp:nvSpPr>
        <dsp:cNvPr id="0" name=""/>
        <dsp:cNvSpPr/>
      </dsp:nvSpPr>
      <dsp:spPr>
        <a:xfrm>
          <a:off x="9078750" y="2206909"/>
          <a:ext cx="2735404" cy="2942546"/>
        </a:xfrm>
        <a:prstGeom prst="roundRect">
          <a:avLst/>
        </a:prstGeom>
        <a:solidFill>
          <a:schemeClr val="accent1">
            <a:hueOff val="0"/>
            <a:satOff val="0"/>
            <a:lumOff val="0"/>
            <a:alphaOff val="0"/>
          </a:schemeClr>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b="1" kern="1200" dirty="0"/>
            <a:t>Training Revised</a:t>
          </a:r>
        </a:p>
      </dsp:txBody>
      <dsp:txXfrm>
        <a:off x="9212281" y="2340440"/>
        <a:ext cx="2468342" cy="2675484"/>
      </dsp:txXfrm>
    </dsp:sp>
    <dsp:sp modelId="{41ED6FAD-425D-425F-AC14-2D07662F8E89}">
      <dsp:nvSpPr>
        <dsp:cNvPr id="0" name=""/>
        <dsp:cNvSpPr/>
      </dsp:nvSpPr>
      <dsp:spPr>
        <a:xfrm>
          <a:off x="12102092" y="2206909"/>
          <a:ext cx="2735404" cy="2942546"/>
        </a:xfrm>
        <a:prstGeom prst="roundRect">
          <a:avLst/>
        </a:prstGeom>
        <a:solidFill>
          <a:schemeClr val="accent1">
            <a:hueOff val="0"/>
            <a:satOff val="0"/>
            <a:lumOff val="0"/>
            <a:alphaOff val="0"/>
          </a:schemeClr>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b="1" kern="1200" dirty="0"/>
            <a:t>Final Report &amp; Training Material</a:t>
          </a:r>
        </a:p>
      </dsp:txBody>
      <dsp:txXfrm>
        <a:off x="12235623" y="2340440"/>
        <a:ext cx="2468342" cy="2675484"/>
      </dsp:txXfrm>
    </dsp:sp>
    <dsp:sp modelId="{49A53A77-DC91-458D-9261-F157214826CC}">
      <dsp:nvSpPr>
        <dsp:cNvPr id="0" name=""/>
        <dsp:cNvSpPr/>
      </dsp:nvSpPr>
      <dsp:spPr>
        <a:xfrm>
          <a:off x="15125434" y="2206909"/>
          <a:ext cx="2735404" cy="2942546"/>
        </a:xfrm>
        <a:prstGeom prst="roundRect">
          <a:avLst/>
        </a:prstGeom>
        <a:solidFill>
          <a:schemeClr val="accent1">
            <a:hueOff val="0"/>
            <a:satOff val="0"/>
            <a:lumOff val="0"/>
            <a:alphaOff val="0"/>
          </a:schemeClr>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b="1" kern="1200" dirty="0"/>
            <a:t>Three Regional Trainings Held</a:t>
          </a:r>
        </a:p>
      </dsp:txBody>
      <dsp:txXfrm>
        <a:off x="15258965" y="2340440"/>
        <a:ext cx="2468342" cy="2675484"/>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388D564A-5FCF-4E34-B4DD-8A039F4394B6}" type="datetimeFigureOut">
              <a:rPr lang="en-US" smtClean="0"/>
              <a:t>9/10/2026</a:t>
            </a:fld>
            <a:endParaRPr lang="en-US" dirty="0"/>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C0BA0FEB-1A79-49BA-A594-405B7BD1754F}" type="slidenum">
              <a:rPr lang="en-US" smtClean="0"/>
              <a:t>‹#›</a:t>
            </a:fld>
            <a:endParaRPr lang="en-US" dirty="0"/>
          </a:p>
        </p:txBody>
      </p:sp>
    </p:spTree>
    <p:extLst>
      <p:ext uri="{BB962C8B-B14F-4D97-AF65-F5344CB8AC3E}">
        <p14:creationId xmlns:p14="http://schemas.microsoft.com/office/powerpoint/2010/main" val="387992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C726A-F9FD-094C-3B61-FC37C14389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3D2DA-5910-A207-CE60-1D6974EC388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610E39E-4AD5-5C1F-8574-2D19D9A4A3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16E9CE-9E2E-9690-9DAD-D20F2CE7B0C5}"/>
              </a:ext>
            </a:extLst>
          </p:cNvPr>
          <p:cNvSpPr>
            <a:spLocks noGrp="1"/>
          </p:cNvSpPr>
          <p:nvPr>
            <p:ph type="sldNum" sz="quarter" idx="5"/>
          </p:nvPr>
        </p:nvSpPr>
        <p:spPr/>
        <p:txBody>
          <a:bodyPr/>
          <a:lstStyle/>
          <a:p>
            <a:fld id="{C0BA0FEB-1A79-49BA-A594-405B7BD1754F}" type="slidenum">
              <a:rPr lang="en-US" smtClean="0"/>
              <a:t>1</a:t>
            </a:fld>
            <a:endParaRPr lang="en-US" dirty="0"/>
          </a:p>
        </p:txBody>
      </p:sp>
    </p:spTree>
    <p:extLst>
      <p:ext uri="{BB962C8B-B14F-4D97-AF65-F5344CB8AC3E}">
        <p14:creationId xmlns:p14="http://schemas.microsoft.com/office/powerpoint/2010/main" val="7353423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KYTC partnered with KYTC to develop a Statewide Context Classification Network.  The network includes all state-maintained roadways and locally-maintained roadways that are classified as arterials or collectors.  KTC was tasked with:</a:t>
            </a:r>
          </a:p>
          <a:p>
            <a:pPr marL="171450" indent="-171450">
              <a:buFont typeface="Arial" panose="020B0604020202020204" pitchFamily="34" charset="0"/>
              <a:buChar char="•"/>
            </a:pPr>
            <a:r>
              <a:rPr lang="en-US" dirty="0"/>
              <a:t>Creating a GIS-based context classification network that covers all state-maintained roadways.</a:t>
            </a:r>
          </a:p>
          <a:p>
            <a:pPr marL="171450" indent="-171450">
              <a:buFont typeface="Arial" panose="020B0604020202020204" pitchFamily="34" charset="0"/>
              <a:buChar char="•"/>
            </a:pPr>
            <a:r>
              <a:rPr lang="en-US" dirty="0"/>
              <a:t>Collaborating with KYTC to ensure the classifications assigned through the automated GIS-based process accurately represent current conditions.</a:t>
            </a:r>
          </a:p>
          <a:p>
            <a:pPr marL="171450" indent="-171450">
              <a:buFont typeface="Arial" panose="020B0604020202020204" pitchFamily="34" charset="0"/>
              <a:buChar char="•"/>
            </a:pPr>
            <a:r>
              <a:rPr lang="en-US" dirty="0"/>
              <a:t>Establishing a process for maintaining and updating the context classification network. </a:t>
            </a:r>
          </a:p>
        </p:txBody>
      </p:sp>
      <p:sp>
        <p:nvSpPr>
          <p:cNvPr id="4" name="Slide Number Placeholder 3"/>
          <p:cNvSpPr>
            <a:spLocks noGrp="1"/>
          </p:cNvSpPr>
          <p:nvPr>
            <p:ph type="sldNum" sz="quarter" idx="5"/>
          </p:nvPr>
        </p:nvSpPr>
        <p:spPr/>
        <p:txBody>
          <a:bodyPr/>
          <a:lstStyle/>
          <a:p>
            <a:fld id="{C0BA0FEB-1A79-49BA-A594-405B7BD1754F}" type="slidenum">
              <a:rPr lang="en-US" smtClean="0"/>
              <a:t>2</a:t>
            </a:fld>
            <a:endParaRPr lang="en-US" dirty="0"/>
          </a:p>
        </p:txBody>
      </p:sp>
    </p:spTree>
    <p:extLst>
      <p:ext uri="{BB962C8B-B14F-4D97-AF65-F5344CB8AC3E}">
        <p14:creationId xmlns:p14="http://schemas.microsoft.com/office/powerpoint/2010/main" val="3437114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24183-1884-A350-9044-C650AC7E19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A5DBAD-EEFF-3A08-9CEE-6842E65111E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589397A-B805-A975-FCDF-F87390268DB1}"/>
              </a:ext>
            </a:extLst>
          </p:cNvPr>
          <p:cNvSpPr>
            <a:spLocks noGrp="1"/>
          </p:cNvSpPr>
          <p:nvPr>
            <p:ph type="body" idx="1"/>
          </p:nvPr>
        </p:nvSpPr>
        <p:spPr/>
        <p:txBody>
          <a:bodyPr/>
          <a:lstStyle/>
          <a:p>
            <a:r>
              <a:rPr lang="en-US" dirty="0"/>
              <a:t>Example: Main St. to Richmond Road to Athens Boonesboro Road.</a:t>
            </a:r>
          </a:p>
          <a:p>
            <a:endParaRPr lang="en-US" dirty="0"/>
          </a:p>
          <a:p>
            <a:r>
              <a:rPr lang="en-US" dirty="0"/>
              <a:t>This is not an exhaustive list of potential uses.</a:t>
            </a:r>
          </a:p>
        </p:txBody>
      </p:sp>
      <p:sp>
        <p:nvSpPr>
          <p:cNvPr id="4" name="Slide Number Placeholder 3">
            <a:extLst>
              <a:ext uri="{FF2B5EF4-FFF2-40B4-BE49-F238E27FC236}">
                <a16:creationId xmlns:a16="http://schemas.microsoft.com/office/drawing/2014/main" id="{24F54FCC-3A6B-3E9D-06AE-4DCA12B89700}"/>
              </a:ext>
            </a:extLst>
          </p:cNvPr>
          <p:cNvSpPr>
            <a:spLocks noGrp="1"/>
          </p:cNvSpPr>
          <p:nvPr>
            <p:ph type="sldNum" sz="quarter" idx="5"/>
          </p:nvPr>
        </p:nvSpPr>
        <p:spPr/>
        <p:txBody>
          <a:bodyPr/>
          <a:lstStyle/>
          <a:p>
            <a:fld id="{C0BA0FEB-1A79-49BA-A594-405B7BD1754F}" type="slidenum">
              <a:rPr lang="en-US" smtClean="0"/>
              <a:t>4</a:t>
            </a:fld>
            <a:endParaRPr lang="en-US" dirty="0"/>
          </a:p>
        </p:txBody>
      </p:sp>
    </p:spTree>
    <p:extLst>
      <p:ext uri="{BB962C8B-B14F-4D97-AF65-F5344CB8AC3E}">
        <p14:creationId xmlns:p14="http://schemas.microsoft.com/office/powerpoint/2010/main" val="2849145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Updates may include:</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Reviewing segments whose functional classifications change from rural to urban to determine their appropriate context classification. This can be done manually (by identifying segments affected by functional classification updates and assigning a new context) or through an automated GIS-based process that generates updated context classifications. All updates should be manually reviewed by District planning staff.  </a:t>
            </a:r>
          </a:p>
          <a:p>
            <a:pPr lvl="0"/>
            <a:r>
              <a:rPr lang="en-US" sz="1200" kern="1200" dirty="0">
                <a:solidFill>
                  <a:schemeClr val="tx1"/>
                </a:solidFill>
                <a:effectLst/>
                <a:latin typeface="+mn-lt"/>
                <a:ea typeface="+mn-ea"/>
                <a:cs typeface="+mn-cs"/>
              </a:rPr>
              <a:t>Reviewing new or extended segments when they are added to the functional classification system to determine their context classification.</a:t>
            </a:r>
          </a:p>
          <a:p>
            <a:r>
              <a:rPr lang="en-US" sz="1200" kern="1200" dirty="0">
                <a:solidFill>
                  <a:schemeClr val="tx1"/>
                </a:solidFill>
                <a:effectLst/>
                <a:latin typeface="+mn-lt"/>
                <a:ea typeface="+mn-ea"/>
                <a:cs typeface="+mn-cs"/>
              </a:rPr>
              <a:t>• 	Adjusting context classifications based on land use changes identified by District planning staff. Staff can submit a request to revise the context classification (with justification) to KYTC’s Division of Planning, Transportation Systems Branch. </a:t>
            </a:r>
          </a:p>
          <a:p>
            <a:endParaRPr lang="en-US" dirty="0"/>
          </a:p>
        </p:txBody>
      </p:sp>
      <p:sp>
        <p:nvSpPr>
          <p:cNvPr id="4" name="Slide Number Placeholder 3"/>
          <p:cNvSpPr>
            <a:spLocks noGrp="1"/>
          </p:cNvSpPr>
          <p:nvPr>
            <p:ph type="sldNum" sz="quarter" idx="5"/>
          </p:nvPr>
        </p:nvSpPr>
        <p:spPr/>
        <p:txBody>
          <a:bodyPr/>
          <a:lstStyle/>
          <a:p>
            <a:fld id="{C0BA0FEB-1A79-49BA-A594-405B7BD1754F}" type="slidenum">
              <a:rPr lang="en-US" smtClean="0"/>
              <a:t>8</a:t>
            </a:fld>
            <a:endParaRPr lang="en-US" dirty="0"/>
          </a:p>
        </p:txBody>
      </p:sp>
    </p:spTree>
    <p:extLst>
      <p:ext uri="{BB962C8B-B14F-4D97-AF65-F5344CB8AC3E}">
        <p14:creationId xmlns:p14="http://schemas.microsoft.com/office/powerpoint/2010/main" val="1061759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A GIS layer is also available through KYTC Division of Planning’s HIS page.</a:t>
            </a:r>
          </a:p>
        </p:txBody>
      </p:sp>
      <p:sp>
        <p:nvSpPr>
          <p:cNvPr id="4" name="Slide Number Placeholder 3"/>
          <p:cNvSpPr>
            <a:spLocks noGrp="1"/>
          </p:cNvSpPr>
          <p:nvPr>
            <p:ph type="sldNum" sz="quarter" idx="5"/>
          </p:nvPr>
        </p:nvSpPr>
        <p:spPr/>
        <p:txBody>
          <a:bodyPr/>
          <a:lstStyle/>
          <a:p>
            <a:fld id="{C0BA0FEB-1A79-49BA-A594-405B7BD1754F}" type="slidenum">
              <a:rPr lang="en-US" smtClean="0"/>
              <a:t>9</a:t>
            </a:fld>
            <a:endParaRPr lang="en-US" dirty="0"/>
          </a:p>
        </p:txBody>
      </p:sp>
    </p:spTree>
    <p:extLst>
      <p:ext uri="{BB962C8B-B14F-4D97-AF65-F5344CB8AC3E}">
        <p14:creationId xmlns:p14="http://schemas.microsoft.com/office/powerpoint/2010/main" val="2896992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Geometric design is a fundamental discipline at the Kentucky Transportation Cabinet (KYTC), playing a vital role in projects of all sizes—from major roadway reconstructions to minor improvements. Whether it's a brand-new alignment or a simple restriping effort, geometric considerations are always part of the equation. Even projects that don’t involve earthwork or wider pavement rely on geometric principles to guide layout decisions.</a:t>
            </a:r>
          </a:p>
          <a:p>
            <a:endParaRPr lang="en-US" sz="1200" dirty="0"/>
          </a:p>
          <a:p>
            <a:r>
              <a:rPr lang="en-US" sz="1200" dirty="0"/>
              <a:t>Effective roadway geometry influences traffic flow, travel speeds, and—most importantly—the safety of the traveling public. As opportunities for building on undisturbed ground become increasingly rare, today’s projects often involve complex geometric challenges on existing infrastructure. With design standards and guidance continually evolving, this training offers a valuable opportunity for both emerging and experienced designers to explore updated approaches and refine their skills.</a:t>
            </a:r>
          </a:p>
          <a:p>
            <a:endParaRPr lang="en-US" dirty="0"/>
          </a:p>
        </p:txBody>
      </p:sp>
      <p:sp>
        <p:nvSpPr>
          <p:cNvPr id="4" name="Slide Number Placeholder 3"/>
          <p:cNvSpPr>
            <a:spLocks noGrp="1"/>
          </p:cNvSpPr>
          <p:nvPr>
            <p:ph type="sldNum" sz="quarter" idx="5"/>
          </p:nvPr>
        </p:nvSpPr>
        <p:spPr/>
        <p:txBody>
          <a:bodyPr/>
          <a:lstStyle/>
          <a:p>
            <a:fld id="{F7FC51ED-CF2B-4C21-93ED-205FD06CB525}" type="slidenum">
              <a:rPr lang="en-US" smtClean="0"/>
              <a:t>11</a:t>
            </a:fld>
            <a:endParaRPr lang="en-US" dirty="0"/>
          </a:p>
        </p:txBody>
      </p:sp>
    </p:spTree>
    <p:extLst>
      <p:ext uri="{BB962C8B-B14F-4D97-AF65-F5344CB8AC3E}">
        <p14:creationId xmlns:p14="http://schemas.microsoft.com/office/powerpoint/2010/main" val="2517322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After determining WHY the training was needed we determined WHAT the main objectives of the training should be:</a:t>
            </a:r>
          </a:p>
          <a:p>
            <a:endParaRPr lang="en-US" b="1" dirty="0"/>
          </a:p>
          <a:p>
            <a:r>
              <a:rPr lang="en-US" b="1" dirty="0"/>
              <a:t>Build a Foundation in Geometric Design Principles</a:t>
            </a:r>
            <a:br>
              <a:rPr lang="en-US" dirty="0"/>
            </a:br>
            <a:r>
              <a:rPr lang="en-US" dirty="0"/>
              <a:t>Gain a solid understanding of key geometric design elements—what they are, how they function, and how to appropriately select them during the design process.</a:t>
            </a:r>
          </a:p>
          <a:p>
            <a:endParaRPr lang="en-US" b="1" dirty="0"/>
          </a:p>
          <a:p>
            <a:r>
              <a:rPr lang="en-US" b="1" dirty="0"/>
              <a:t>Explore the Link Between Roadway Geometry and Safety</a:t>
            </a:r>
            <a:br>
              <a:rPr lang="en-US" dirty="0"/>
            </a:br>
            <a:r>
              <a:rPr lang="en-US" dirty="0"/>
              <a:t>Learn how geometric features directly impact roadway safety and operational performance, and how thoughtful design can enhance safety outcomes.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Encourage Flexibility in Design</a:t>
            </a:r>
            <a:br>
              <a:rPr lang="en-US" dirty="0"/>
            </a:br>
            <a:r>
              <a:rPr lang="en-US" dirty="0"/>
              <a:t>Understand when and how to apply engineering judgment in selecting design criteria for different roadway contexts and functions. Learn when it’s appropriate to pursue design exceptions or variances to meet project needs. </a:t>
            </a:r>
          </a:p>
          <a:p>
            <a:endParaRPr lang="en-US" b="1" dirty="0"/>
          </a:p>
          <a:p>
            <a:r>
              <a:rPr lang="en-US" b="1" dirty="0"/>
              <a:t>Apply Principles to Real-World Scenarios</a:t>
            </a:r>
            <a:br>
              <a:rPr lang="en-US" dirty="0"/>
            </a:br>
            <a:r>
              <a:rPr lang="en-US" dirty="0"/>
              <a:t>Engage with practical examples throughout the training that demonstrate how geometric design principles are used to address common roadway challenges.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Understand Kentucky’s Standard Practices</a:t>
            </a:r>
            <a:br>
              <a:rPr lang="en-US" dirty="0"/>
            </a:br>
            <a:r>
              <a:rPr lang="en-US" dirty="0"/>
              <a:t>Become familiar with commonly used geometric design practices in Kentucky, including those outlined in the KYTC Highway Design Manual.</a:t>
            </a:r>
          </a:p>
          <a:p>
            <a:endParaRPr lang="en-US" dirty="0"/>
          </a:p>
        </p:txBody>
      </p:sp>
      <p:sp>
        <p:nvSpPr>
          <p:cNvPr id="4" name="Slide Number Placeholder 3"/>
          <p:cNvSpPr>
            <a:spLocks noGrp="1"/>
          </p:cNvSpPr>
          <p:nvPr>
            <p:ph type="sldNum" sz="quarter" idx="5"/>
          </p:nvPr>
        </p:nvSpPr>
        <p:spPr/>
        <p:txBody>
          <a:bodyPr/>
          <a:lstStyle/>
          <a:p>
            <a:fld id="{F7FC51ED-CF2B-4C21-93ED-205FD06CB525}" type="slidenum">
              <a:rPr lang="en-US" smtClean="0"/>
              <a:t>12</a:t>
            </a:fld>
            <a:endParaRPr lang="en-US" dirty="0"/>
          </a:p>
        </p:txBody>
      </p:sp>
    </p:spTree>
    <p:extLst>
      <p:ext uri="{BB962C8B-B14F-4D97-AF65-F5344CB8AC3E}">
        <p14:creationId xmlns:p14="http://schemas.microsoft.com/office/powerpoint/2010/main" val="58997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project has moved out of the development stage and is now in the implementation stage with three course offerings in 2026.</a:t>
            </a:r>
          </a:p>
        </p:txBody>
      </p:sp>
      <p:sp>
        <p:nvSpPr>
          <p:cNvPr id="4" name="Slide Number Placeholder 3"/>
          <p:cNvSpPr>
            <a:spLocks noGrp="1"/>
          </p:cNvSpPr>
          <p:nvPr>
            <p:ph type="sldNum" sz="quarter" idx="5"/>
          </p:nvPr>
        </p:nvSpPr>
        <p:spPr/>
        <p:txBody>
          <a:bodyPr/>
          <a:lstStyle/>
          <a:p>
            <a:fld id="{F7FC51ED-CF2B-4C21-93ED-205FD06CB525}" type="slidenum">
              <a:rPr lang="en-US" smtClean="0"/>
              <a:t>13</a:t>
            </a:fld>
            <a:endParaRPr lang="en-US" dirty="0"/>
          </a:p>
        </p:txBody>
      </p:sp>
    </p:spTree>
    <p:extLst>
      <p:ext uri="{BB962C8B-B14F-4D97-AF65-F5344CB8AC3E}">
        <p14:creationId xmlns:p14="http://schemas.microsoft.com/office/powerpoint/2010/main" val="3341419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the establishment of the training’s primary objectives—guided by the Study Advisory Committee—the team identified key subject areas to be included. The table on this slide outlines the current list of training modules. The training curriculum is organized into three sections.</a:t>
            </a:r>
            <a:endParaRPr lang="en-US" b="0" dirty="0"/>
          </a:p>
          <a:p>
            <a:endParaRPr lang="en-US" b="0" dirty="0"/>
          </a:p>
          <a:p>
            <a:r>
              <a:rPr lang="en-US" b="0" dirty="0"/>
              <a:t>The first part of the topics set the stage for geometric design. These are the knowledge areas and information needed to made geometric design decisions.</a:t>
            </a:r>
          </a:p>
          <a:p>
            <a:endParaRPr lang="en-US" b="0" dirty="0"/>
          </a:p>
          <a:p>
            <a:r>
              <a:rPr lang="en-US" b="0" dirty="0"/>
              <a:t>The second part of the topics contain the core geometric design concepts that form the backbone of geometric design expertise – Sight Distance, Horizontal Alignment, Vertical Alignment, Combined Horizontal and Vertical Alignment, and Cross sections.</a:t>
            </a:r>
          </a:p>
          <a:p>
            <a:endParaRPr lang="en-US" b="0" dirty="0"/>
          </a:p>
          <a:p>
            <a:r>
              <a:rPr lang="en-US" b="0" dirty="0"/>
              <a:t>The third part of the </a:t>
            </a:r>
            <a:r>
              <a:rPr lang="en-US" b="0"/>
              <a:t>topics cover </a:t>
            </a:r>
            <a:r>
              <a:rPr lang="en-US" b="0" dirty="0"/>
              <a:t>a range of more specialized topics to deepen understanding and broaden design capabilities.</a:t>
            </a:r>
          </a:p>
          <a:p>
            <a:endParaRPr lang="en-US" b="0" dirty="0"/>
          </a:p>
          <a:p>
            <a:r>
              <a:rPr lang="en-US" b="0" dirty="0"/>
              <a:t>With a key objective being to explore the link between geometric design and safety the team elected to weave in safety into the training topic modules rather than having a specific geometric design safety module. This helps reinforce the safety mindset throughout the training.</a:t>
            </a:r>
            <a:endParaRPr lang="en-US" dirty="0"/>
          </a:p>
          <a:p>
            <a:endParaRPr lang="en-US" dirty="0"/>
          </a:p>
        </p:txBody>
      </p:sp>
      <p:sp>
        <p:nvSpPr>
          <p:cNvPr id="4" name="Slide Number Placeholder 3"/>
          <p:cNvSpPr>
            <a:spLocks noGrp="1"/>
          </p:cNvSpPr>
          <p:nvPr>
            <p:ph type="sldNum" sz="quarter" idx="5"/>
          </p:nvPr>
        </p:nvSpPr>
        <p:spPr/>
        <p:txBody>
          <a:bodyPr/>
          <a:lstStyle/>
          <a:p>
            <a:fld id="{F7FC51ED-CF2B-4C21-93ED-205FD06CB525}" type="slidenum">
              <a:rPr lang="en-US" smtClean="0"/>
              <a:t>14</a:t>
            </a:fld>
            <a:endParaRPr lang="en-US" dirty="0"/>
          </a:p>
        </p:txBody>
      </p:sp>
    </p:spTree>
    <p:extLst>
      <p:ext uri="{BB962C8B-B14F-4D97-AF65-F5344CB8AC3E}">
        <p14:creationId xmlns:p14="http://schemas.microsoft.com/office/powerpoint/2010/main" val="2456893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FC51ED-CF2B-4C21-93ED-205FD06CB525}" type="slidenum">
              <a:rPr lang="en-US" smtClean="0"/>
              <a:t>15</a:t>
            </a:fld>
            <a:endParaRPr lang="en-US" dirty="0"/>
          </a:p>
        </p:txBody>
      </p:sp>
    </p:spTree>
    <p:extLst>
      <p:ext uri="{BB962C8B-B14F-4D97-AF65-F5344CB8AC3E}">
        <p14:creationId xmlns:p14="http://schemas.microsoft.com/office/powerpoint/2010/main" val="3537137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Percentages and numbers are for the four classes conducted to date, including the Pilot.</a:t>
            </a:r>
          </a:p>
          <a:p>
            <a:endParaRPr lang="en-US" dirty="0"/>
          </a:p>
          <a:p>
            <a:r>
              <a:rPr lang="en-US" dirty="0"/>
              <a:t>The other is one FHWA class participant.</a:t>
            </a:r>
          </a:p>
        </p:txBody>
      </p:sp>
      <p:sp>
        <p:nvSpPr>
          <p:cNvPr id="4" name="Slide Number Placeholder 3"/>
          <p:cNvSpPr>
            <a:spLocks noGrp="1"/>
          </p:cNvSpPr>
          <p:nvPr>
            <p:ph type="sldNum" sz="quarter" idx="5"/>
          </p:nvPr>
        </p:nvSpPr>
        <p:spPr/>
        <p:txBody>
          <a:bodyPr/>
          <a:lstStyle/>
          <a:p>
            <a:fld id="{F7FC51ED-CF2B-4C21-93ED-205FD06CB525}" type="slidenum">
              <a:rPr lang="en-US" smtClean="0"/>
              <a:t>16</a:t>
            </a:fld>
            <a:endParaRPr lang="en-US" dirty="0"/>
          </a:p>
        </p:txBody>
      </p:sp>
    </p:spTree>
    <p:extLst>
      <p:ext uri="{BB962C8B-B14F-4D97-AF65-F5344CB8AC3E}">
        <p14:creationId xmlns:p14="http://schemas.microsoft.com/office/powerpoint/2010/main" val="522339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comments received at pilot training.</a:t>
            </a:r>
          </a:p>
        </p:txBody>
      </p:sp>
      <p:sp>
        <p:nvSpPr>
          <p:cNvPr id="4" name="Slide Number Placeholder 3"/>
          <p:cNvSpPr>
            <a:spLocks noGrp="1"/>
          </p:cNvSpPr>
          <p:nvPr>
            <p:ph type="sldNum" sz="quarter" idx="5"/>
          </p:nvPr>
        </p:nvSpPr>
        <p:spPr/>
        <p:txBody>
          <a:bodyPr/>
          <a:lstStyle/>
          <a:p>
            <a:fld id="{F7FC51ED-CF2B-4C21-93ED-205FD06CB525}" type="slidenum">
              <a:rPr lang="en-US" smtClean="0"/>
              <a:t>17</a:t>
            </a:fld>
            <a:endParaRPr lang="en-US" dirty="0"/>
          </a:p>
        </p:txBody>
      </p:sp>
    </p:spTree>
    <p:extLst>
      <p:ext uri="{BB962C8B-B14F-4D97-AF65-F5344CB8AC3E}">
        <p14:creationId xmlns:p14="http://schemas.microsoft.com/office/powerpoint/2010/main" val="3990189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sure how many trainings will be held in the future.</a:t>
            </a:r>
          </a:p>
          <a:p>
            <a:endParaRPr lang="en-US" dirty="0"/>
          </a:p>
          <a:p>
            <a:r>
              <a:rPr lang="en-US" dirty="0"/>
              <a:t>As future offerings of the class are scheduled, current guidance and research findings will be monitored and included in these trainings.</a:t>
            </a:r>
          </a:p>
          <a:p>
            <a:endParaRPr lang="en-US" dirty="0"/>
          </a:p>
          <a:p>
            <a:r>
              <a:rPr lang="en-US" dirty="0"/>
              <a:t>Ongoing is a publication of a Knowledge Book within the Highway Knowledge Portal based off of the developed training that will focus on Geometric Design topics.</a:t>
            </a:r>
          </a:p>
        </p:txBody>
      </p:sp>
      <p:sp>
        <p:nvSpPr>
          <p:cNvPr id="4" name="Slide Number Placeholder 3"/>
          <p:cNvSpPr>
            <a:spLocks noGrp="1"/>
          </p:cNvSpPr>
          <p:nvPr>
            <p:ph type="sldNum" sz="quarter" idx="5"/>
          </p:nvPr>
        </p:nvSpPr>
        <p:spPr/>
        <p:txBody>
          <a:bodyPr/>
          <a:lstStyle/>
          <a:p>
            <a:fld id="{F7FC51ED-CF2B-4C21-93ED-205FD06CB525}" type="slidenum">
              <a:rPr lang="en-US" smtClean="0"/>
              <a:t>18</a:t>
            </a:fld>
            <a:endParaRPr lang="en-US" dirty="0"/>
          </a:p>
        </p:txBody>
      </p:sp>
    </p:spTree>
    <p:extLst>
      <p:ext uri="{BB962C8B-B14F-4D97-AF65-F5344CB8AC3E}">
        <p14:creationId xmlns:p14="http://schemas.microsoft.com/office/powerpoint/2010/main" val="1598243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6ED8D-3923-DB6C-D39C-EC3A19E544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31E90C-BA85-AF1E-71EE-D3F68A7B9F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55E7E3-B93F-62F2-C9D1-01C8F1BCC00F}"/>
              </a:ext>
            </a:extLst>
          </p:cNvPr>
          <p:cNvSpPr>
            <a:spLocks noGrp="1"/>
          </p:cNvSpPr>
          <p:nvPr>
            <p:ph type="body" idx="1"/>
          </p:nvPr>
        </p:nvSpPr>
        <p:spPr/>
        <p:txBody>
          <a:bodyPr/>
          <a:lstStyle/>
          <a:p>
            <a:r>
              <a:rPr lang="en-US" dirty="0"/>
              <a:t>From comments received at pilot training.</a:t>
            </a:r>
          </a:p>
        </p:txBody>
      </p:sp>
      <p:sp>
        <p:nvSpPr>
          <p:cNvPr id="4" name="Slide Number Placeholder 3">
            <a:extLst>
              <a:ext uri="{FF2B5EF4-FFF2-40B4-BE49-F238E27FC236}">
                <a16:creationId xmlns:a16="http://schemas.microsoft.com/office/drawing/2014/main" id="{54F7396A-BFA7-14D4-10FC-BD0FBB19D741}"/>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7FC51ED-CF2B-4C21-93ED-205FD06CB52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77715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9/10/2026</a:t>
            </a:fld>
            <a:endParaRPr lang="en-US" altLang="en-US" dirty="0"/>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dirty="0"/>
          </a:p>
        </p:txBody>
      </p:sp>
    </p:spTree>
    <p:extLst>
      <p:ext uri="{BB962C8B-B14F-4D97-AF65-F5344CB8AC3E}">
        <p14:creationId xmlns:p14="http://schemas.microsoft.com/office/powerpoint/2010/main" val="409411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9/10/2026</a:t>
            </a:fld>
            <a:endParaRPr lang="en-US" altLang="en-US" dirty="0"/>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dirty="0"/>
          </a:p>
        </p:txBody>
      </p:sp>
    </p:spTree>
    <p:extLst>
      <p:ext uri="{BB962C8B-B14F-4D97-AF65-F5344CB8AC3E}">
        <p14:creationId xmlns:p14="http://schemas.microsoft.com/office/powerpoint/2010/main" val="29573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9/10/2026</a:t>
            </a:fld>
            <a:endParaRPr lang="en-US" altLang="en-US" dirty="0"/>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dirty="0"/>
          </a:p>
        </p:txBody>
      </p:sp>
    </p:spTree>
    <p:extLst>
      <p:ext uri="{BB962C8B-B14F-4D97-AF65-F5344CB8AC3E}">
        <p14:creationId xmlns:p14="http://schemas.microsoft.com/office/powerpoint/2010/main" val="31074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9/10/2026</a:t>
            </a:fld>
            <a:endParaRPr lang="en-US" altLang="en-US" dirty="0"/>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dirty="0"/>
          </a:p>
        </p:txBody>
      </p:sp>
    </p:spTree>
    <p:extLst>
      <p:ext uri="{BB962C8B-B14F-4D97-AF65-F5344CB8AC3E}">
        <p14:creationId xmlns:p14="http://schemas.microsoft.com/office/powerpoint/2010/main" val="2513342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9/10/2026</a:t>
            </a:fld>
            <a:endParaRPr lang="en-US" altLang="en-US" dirty="0"/>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dirty="0"/>
          </a:p>
        </p:txBody>
      </p:sp>
    </p:spTree>
    <p:extLst>
      <p:ext uri="{BB962C8B-B14F-4D97-AF65-F5344CB8AC3E}">
        <p14:creationId xmlns:p14="http://schemas.microsoft.com/office/powerpoint/2010/main" val="10710590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652463" y="3551238"/>
            <a:ext cx="12082462" cy="2998787"/>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914400" y="2365375"/>
            <a:ext cx="164592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6218238" y="9566275"/>
            <a:ext cx="58515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dirty="0"/>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914400"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9/10/2026</a:t>
            </a:fld>
            <a:endParaRPr lang="en-US" altLang="en-US" dirty="0"/>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13166725"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png"/><Relationship Id="rId7" Type="http://schemas.openxmlformats.org/officeDocument/2006/relationships/hyperlink" Target="https://ktc.uky.edu/"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png"/><Relationship Id="rId7" Type="http://schemas.openxmlformats.org/officeDocument/2006/relationships/diagramQuickStyle" Target="../diagrams/quickStyle1.xml"/><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7.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2.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9.jpeg"/><Relationship Id="rId5" Type="http://schemas.openxmlformats.org/officeDocument/2006/relationships/image" Target="../media/image2.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0.png"/><Relationship Id="rId7" Type="http://schemas.openxmlformats.org/officeDocument/2006/relationships/diagramQuickStyle" Target="../diagrams/quickStyle2.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png"/><Relationship Id="rId9" Type="http://schemas.microsoft.com/office/2007/relationships/diagramDrawing" Target="../diagrams/drawing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2.jpeg"/><Relationship Id="rId5" Type="http://schemas.openxmlformats.org/officeDocument/2006/relationships/image" Target="../media/image15.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chart" Target="../charts/chart1.xml"/><Relationship Id="rId5" Type="http://schemas.openxmlformats.org/officeDocument/2006/relationships/image" Target="../media/image2.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27.jpe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 Id="rId5" Type="http://schemas.openxmlformats.org/officeDocument/2006/relationships/image" Target="../media/image27.jpe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 Id="rId5" Type="http://schemas.openxmlformats.org/officeDocument/2006/relationships/image" Target="../media/image27.jpe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28.JP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slideLayout" Target="../slideLayouts/slideLayout5.xml"/><Relationship Id="rId1" Type="http://schemas.openxmlformats.org/officeDocument/2006/relationships/tags" Target="../tags/tag2.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image" Target="../media/image2.pn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2.pn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130.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50.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40.png"/><Relationship Id="rId5" Type="http://schemas.openxmlformats.org/officeDocument/2006/relationships/image" Target="../media/image37.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80.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70.png"/><Relationship Id="rId5" Type="http://schemas.openxmlformats.org/officeDocument/2006/relationships/image" Target="../media/image160.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9.jpe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6.png"/><Relationship Id="rId7" Type="http://schemas.openxmlformats.org/officeDocument/2006/relationships/image" Target="../media/image42.jpeg"/><Relationship Id="rId2" Type="http://schemas.openxmlformats.org/officeDocument/2006/relationships/image" Target="../media/image24.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41.png"/><Relationship Id="rId4" Type="http://schemas.openxmlformats.org/officeDocument/2006/relationships/image" Target="../media/image2.png"/><Relationship Id="rId9" Type="http://schemas.openxmlformats.org/officeDocument/2006/relationships/image" Target="../media/image44.jp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48.svg"/><Relationship Id="rId5" Type="http://schemas.openxmlformats.org/officeDocument/2006/relationships/image" Target="../media/image47.sv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sv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380.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54.jpeg"/><Relationship Id="rId7" Type="http://schemas.openxmlformats.org/officeDocument/2006/relationships/image" Target="../media/image58.jpeg"/><Relationship Id="rId12" Type="http://schemas.openxmlformats.org/officeDocument/2006/relationships/image" Target="../media/image40.png"/><Relationship Id="rId2" Type="http://schemas.openxmlformats.org/officeDocument/2006/relationships/image" Target="../media/image53.jpeg"/><Relationship Id="rId1" Type="http://schemas.openxmlformats.org/officeDocument/2006/relationships/slideLayout" Target="../slideLayouts/slideLayout5.xml"/><Relationship Id="rId6" Type="http://schemas.openxmlformats.org/officeDocument/2006/relationships/image" Target="../media/image57.jpeg"/><Relationship Id="rId11" Type="http://schemas.openxmlformats.org/officeDocument/2006/relationships/image" Target="../media/image61.jpeg"/><Relationship Id="rId5" Type="http://schemas.openxmlformats.org/officeDocument/2006/relationships/image" Target="../media/image56.jpeg"/><Relationship Id="rId10" Type="http://schemas.openxmlformats.org/officeDocument/2006/relationships/image" Target="../media/image60.jpeg"/><Relationship Id="rId4" Type="http://schemas.openxmlformats.org/officeDocument/2006/relationships/image" Target="../media/image55.jpeg"/><Relationship Id="rId9" Type="http://schemas.openxmlformats.org/officeDocument/2006/relationships/image" Target="../media/image59.jpe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5.xml"/><Relationship Id="rId5" Type="http://schemas.openxmlformats.org/officeDocument/2006/relationships/image" Target="../media/image62.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B4196-8ED1-370E-7BA4-F4725DD30874}"/>
            </a:ext>
          </a:extLst>
        </p:cNvPr>
        <p:cNvGrpSpPr/>
        <p:nvPr/>
      </p:nvGrpSpPr>
      <p:grpSpPr>
        <a:xfrm>
          <a:off x="0" y="0"/>
          <a:ext cx="0" cy="0"/>
          <a:chOff x="0" y="0"/>
          <a:chExt cx="0" cy="0"/>
        </a:xfrm>
      </p:grpSpPr>
      <p:grpSp>
        <p:nvGrpSpPr>
          <p:cNvPr id="2051" name="object 3">
            <a:extLst>
              <a:ext uri="{FF2B5EF4-FFF2-40B4-BE49-F238E27FC236}">
                <a16:creationId xmlns:a16="http://schemas.microsoft.com/office/drawing/2014/main" id="{A011650B-450A-839D-0FC7-4C0BA6644E76}"/>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A8A98B55-E51D-2324-A89D-27591D1C65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B2A286C0-EA1B-BDFF-BDC8-DD1A0A122C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Picture 2">
            <a:extLst>
              <a:ext uri="{FF2B5EF4-FFF2-40B4-BE49-F238E27FC236}">
                <a16:creationId xmlns:a16="http://schemas.microsoft.com/office/drawing/2014/main" id="{3EBF7CD0-5A30-A6E6-FCF3-5C0AF5C12D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72800" y="723900"/>
            <a:ext cx="2332475" cy="2236161"/>
          </a:xfrm>
          <a:prstGeom prst="rect">
            <a:avLst/>
          </a:prstGeom>
        </p:spPr>
      </p:pic>
      <p:sp>
        <p:nvSpPr>
          <p:cNvPr id="4" name="TextBox 3">
            <a:extLst>
              <a:ext uri="{FF2B5EF4-FFF2-40B4-BE49-F238E27FC236}">
                <a16:creationId xmlns:a16="http://schemas.microsoft.com/office/drawing/2014/main" id="{EC9243AE-5B16-1396-346D-60B8F4D4B221}"/>
              </a:ext>
            </a:extLst>
          </p:cNvPr>
          <p:cNvSpPr txBox="1"/>
          <p:nvPr/>
        </p:nvSpPr>
        <p:spPr>
          <a:xfrm>
            <a:off x="678884" y="1485900"/>
            <a:ext cx="10187148" cy="1938992"/>
          </a:xfrm>
          <a:prstGeom prst="rect">
            <a:avLst/>
          </a:prstGeom>
          <a:noFill/>
        </p:spPr>
        <p:txBody>
          <a:bodyPr wrap="none" rtlCol="0">
            <a:spAutoFit/>
          </a:bodyPr>
          <a:lstStyle/>
          <a:p>
            <a:pPr algn="ctr"/>
            <a:r>
              <a:rPr lang="en-US" sz="7200" b="1" dirty="0">
                <a:solidFill>
                  <a:srgbClr val="0070C0"/>
                </a:solidFill>
                <a:latin typeface="Aptos" panose="020B0004020202020204" pitchFamily="34" charset="0"/>
              </a:rPr>
              <a:t>KTC Research Roundup </a:t>
            </a:r>
          </a:p>
          <a:p>
            <a:pPr algn="ctr"/>
            <a:r>
              <a:rPr lang="en-US" sz="4800" b="1" i="1" dirty="0">
                <a:solidFill>
                  <a:srgbClr val="0070C0"/>
                </a:solidFill>
                <a:latin typeface="Aptos" panose="020B0004020202020204" pitchFamily="34" charset="0"/>
              </a:rPr>
              <a:t>in partnership with KYTC</a:t>
            </a:r>
          </a:p>
        </p:txBody>
      </p:sp>
      <p:pic>
        <p:nvPicPr>
          <p:cNvPr id="5" name="Picture 4">
            <a:extLst>
              <a:ext uri="{FF2B5EF4-FFF2-40B4-BE49-F238E27FC236}">
                <a16:creationId xmlns:a16="http://schemas.microsoft.com/office/drawing/2014/main" id="{4B796FFF-C7AD-5634-852F-636CAAF146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4400" y="7115103"/>
            <a:ext cx="2857500" cy="2857500"/>
          </a:xfrm>
          <a:prstGeom prst="rect">
            <a:avLst/>
          </a:prstGeom>
        </p:spPr>
      </p:pic>
      <p:sp>
        <p:nvSpPr>
          <p:cNvPr id="7" name="TextBox 6">
            <a:extLst>
              <a:ext uri="{FF2B5EF4-FFF2-40B4-BE49-F238E27FC236}">
                <a16:creationId xmlns:a16="http://schemas.microsoft.com/office/drawing/2014/main" id="{C09FBA18-5799-EC47-8DF8-CC87DC3BBD03}"/>
              </a:ext>
            </a:extLst>
          </p:cNvPr>
          <p:cNvSpPr txBox="1"/>
          <p:nvPr/>
        </p:nvSpPr>
        <p:spPr>
          <a:xfrm>
            <a:off x="4419600" y="8376813"/>
            <a:ext cx="4471993" cy="646331"/>
          </a:xfrm>
          <a:prstGeom prst="rect">
            <a:avLst/>
          </a:prstGeom>
          <a:noFill/>
        </p:spPr>
        <p:txBody>
          <a:bodyPr wrap="none" rtlCol="0">
            <a:spAutoFit/>
          </a:bodyPr>
          <a:lstStyle/>
          <a:p>
            <a:pPr algn="ctr"/>
            <a:r>
              <a:rPr lang="en-US" sz="3600" b="1" dirty="0">
                <a:solidFill>
                  <a:srgbClr val="0070C0"/>
                </a:solidFill>
                <a:latin typeface="Aptos" panose="020B0004020202020204" pitchFamily="34" charset="0"/>
                <a:hlinkClick r:id="rId7"/>
              </a:rPr>
              <a:t>https://ktc.uky.edu/</a:t>
            </a:r>
            <a:r>
              <a:rPr lang="en-US" sz="3600" b="1" dirty="0">
                <a:solidFill>
                  <a:srgbClr val="0070C0"/>
                </a:solidFill>
                <a:latin typeface="Aptos" panose="020B0004020202020204" pitchFamily="34" charset="0"/>
              </a:rPr>
              <a:t> </a:t>
            </a:r>
          </a:p>
        </p:txBody>
      </p:sp>
      <p:sp>
        <p:nvSpPr>
          <p:cNvPr id="9" name="TextBox 8">
            <a:extLst>
              <a:ext uri="{FF2B5EF4-FFF2-40B4-BE49-F238E27FC236}">
                <a16:creationId xmlns:a16="http://schemas.microsoft.com/office/drawing/2014/main" id="{2D7B44A9-69AE-5F71-12E0-82D0D0811B67}"/>
              </a:ext>
            </a:extLst>
          </p:cNvPr>
          <p:cNvSpPr txBox="1"/>
          <p:nvPr/>
        </p:nvSpPr>
        <p:spPr>
          <a:xfrm>
            <a:off x="1410781" y="3623594"/>
            <a:ext cx="9601200" cy="4554517"/>
          </a:xfrm>
          <a:prstGeom prst="rect">
            <a:avLst/>
          </a:prstGeom>
          <a:noFill/>
        </p:spPr>
        <p:txBody>
          <a:bodyPr wrap="square">
            <a:spAutoFit/>
          </a:bodyPr>
          <a:lstStyle/>
          <a:p>
            <a:pPr marL="457200" indent="-457200">
              <a:lnSpc>
                <a:spcPct val="150000"/>
              </a:lnSpc>
              <a:buFont typeface="Arial" panose="020B0604020202020204" pitchFamily="34" charset="0"/>
              <a:buChar char="•"/>
            </a:pPr>
            <a:r>
              <a:rPr lang="en-US" sz="2800" dirty="0">
                <a:solidFill>
                  <a:srgbClr val="0070C0"/>
                </a:solidFill>
                <a:latin typeface="Aptos" panose="020B0004020202020204" pitchFamily="34" charset="0"/>
                <a:cs typeface="Helvetica" panose="020B0604020202020204" pitchFamily="34" charset="0"/>
              </a:rPr>
              <a:t>Development of KYTC’s Context Classification Network</a:t>
            </a:r>
          </a:p>
          <a:p>
            <a:pPr marL="457200" indent="-457200">
              <a:lnSpc>
                <a:spcPct val="150000"/>
              </a:lnSpc>
              <a:buFont typeface="Arial" panose="020B0604020202020204" pitchFamily="34" charset="0"/>
              <a:buChar char="•"/>
            </a:pPr>
            <a:r>
              <a:rPr lang="en-US" sz="2800" dirty="0">
                <a:solidFill>
                  <a:srgbClr val="0070C0"/>
                </a:solidFill>
                <a:latin typeface="Aptos" panose="020B0004020202020204" pitchFamily="34" charset="0"/>
                <a:cs typeface="Helvetica" panose="020B0604020202020204" pitchFamily="34" charset="0"/>
              </a:rPr>
              <a:t>Roadway Geometry Fundamentals</a:t>
            </a:r>
          </a:p>
          <a:p>
            <a:pPr marL="457200" indent="-457200">
              <a:lnSpc>
                <a:spcPct val="150000"/>
              </a:lnSpc>
              <a:buFont typeface="Arial" panose="020B0604020202020204" pitchFamily="34" charset="0"/>
              <a:buChar char="•"/>
            </a:pPr>
            <a:r>
              <a:rPr lang="en-US" sz="2800" dirty="0">
                <a:solidFill>
                  <a:srgbClr val="0070C0"/>
                </a:solidFill>
                <a:latin typeface="Aptos" panose="020B0004020202020204" pitchFamily="34" charset="0"/>
                <a:cs typeface="Helvetica" panose="020B0604020202020204" pitchFamily="34" charset="0"/>
              </a:rPr>
              <a:t>LPA Project Management Training</a:t>
            </a:r>
          </a:p>
          <a:p>
            <a:pPr marL="457200" indent="-457200">
              <a:lnSpc>
                <a:spcPct val="150000"/>
              </a:lnSpc>
              <a:buFont typeface="Arial" panose="020B0604020202020204" pitchFamily="34" charset="0"/>
              <a:buChar char="•"/>
            </a:pPr>
            <a:r>
              <a:rPr lang="en-US" sz="2800" dirty="0">
                <a:solidFill>
                  <a:srgbClr val="0070C0"/>
                </a:solidFill>
                <a:latin typeface="Aptos" panose="020B0004020202020204" pitchFamily="34" charset="0"/>
                <a:cs typeface="Helvetica" panose="020B0604020202020204" pitchFamily="34" charset="0"/>
              </a:rPr>
              <a:t>Bridge Load Posting Based on Load Testing</a:t>
            </a:r>
          </a:p>
          <a:p>
            <a:pPr>
              <a:lnSpc>
                <a:spcPct val="150000"/>
              </a:lnSpc>
            </a:pPr>
            <a:endParaRPr lang="en-US" sz="2800" dirty="0">
              <a:solidFill>
                <a:srgbClr val="0070C0"/>
              </a:solidFill>
              <a:latin typeface="Aptos" panose="020B0004020202020204" pitchFamily="34" charset="0"/>
              <a:cs typeface="Helvetica" panose="020B0604020202020204" pitchFamily="34" charset="0"/>
            </a:endParaRPr>
          </a:p>
          <a:p>
            <a:pPr marL="457200" indent="-457200">
              <a:lnSpc>
                <a:spcPct val="150000"/>
              </a:lnSpc>
              <a:buFont typeface="Arial" panose="020B0604020202020204" pitchFamily="34" charset="0"/>
              <a:buChar char="•"/>
            </a:pPr>
            <a:endParaRPr lang="en-US" sz="2800" dirty="0">
              <a:solidFill>
                <a:srgbClr val="0070C0"/>
              </a:solidFill>
              <a:latin typeface="Aptos" panose="020B0004020202020204" pitchFamily="34" charset="0"/>
              <a:cs typeface="Helvetica" panose="020B0604020202020204" pitchFamily="34" charset="0"/>
            </a:endParaRPr>
          </a:p>
          <a:p>
            <a:pPr marL="457200" indent="-457200">
              <a:lnSpc>
                <a:spcPct val="150000"/>
              </a:lnSpc>
              <a:buFont typeface="Arial" panose="020B0604020202020204" pitchFamily="34" charset="0"/>
              <a:buChar char="•"/>
            </a:pPr>
            <a:endParaRPr lang="en-US" sz="2800" dirty="0">
              <a:solidFill>
                <a:srgbClr val="0070C0"/>
              </a:solidFill>
              <a:latin typeface="Aptos" panose="020B0004020202020204" pitchFamily="34" charset="0"/>
              <a:cs typeface="Helvetica" panose="020B0604020202020204" pitchFamily="34" charset="0"/>
            </a:endParaRPr>
          </a:p>
        </p:txBody>
      </p:sp>
      <p:pic>
        <p:nvPicPr>
          <p:cNvPr id="10" name="Picture 9">
            <a:extLst>
              <a:ext uri="{FF2B5EF4-FFF2-40B4-BE49-F238E27FC236}">
                <a16:creationId xmlns:a16="http://schemas.microsoft.com/office/drawing/2014/main" id="{9F2C97E6-856F-D70E-2FB6-BD030A66420B}"/>
              </a:ext>
            </a:extLst>
          </p:cNvPr>
          <p:cNvPicPr>
            <a:picLocks noChangeAspect="1"/>
          </p:cNvPicPr>
          <p:nvPr/>
        </p:nvPicPr>
        <p:blipFill>
          <a:blip r:embed="rId8"/>
          <a:stretch>
            <a:fillRect/>
          </a:stretch>
        </p:blipFill>
        <p:spPr>
          <a:xfrm>
            <a:off x="10866032" y="3307375"/>
            <a:ext cx="2750176" cy="1562100"/>
          </a:xfrm>
          <a:prstGeom prst="rect">
            <a:avLst/>
          </a:prstGeom>
        </p:spPr>
      </p:pic>
    </p:spTree>
    <p:extLst>
      <p:ext uri="{BB962C8B-B14F-4D97-AF65-F5344CB8AC3E}">
        <p14:creationId xmlns:p14="http://schemas.microsoft.com/office/powerpoint/2010/main" val="1636673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Picture 2">
            <a:extLst>
              <a:ext uri="{FF2B5EF4-FFF2-40B4-BE49-F238E27FC236}">
                <a16:creationId xmlns:a16="http://schemas.microsoft.com/office/drawing/2014/main" id="{93CD15C3-4CC6-9B37-BBCF-5A7FF300FC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3400" y="7581900"/>
            <a:ext cx="2332475" cy="2236161"/>
          </a:xfrm>
          <a:prstGeom prst="rect">
            <a:avLst/>
          </a:prstGeom>
        </p:spPr>
      </p:pic>
      <p:sp>
        <p:nvSpPr>
          <p:cNvPr id="4" name="TextBox 3">
            <a:extLst>
              <a:ext uri="{FF2B5EF4-FFF2-40B4-BE49-F238E27FC236}">
                <a16:creationId xmlns:a16="http://schemas.microsoft.com/office/drawing/2014/main" id="{2A7A9CD1-60D3-0667-28D6-8B88C662FA15}"/>
              </a:ext>
            </a:extLst>
          </p:cNvPr>
          <p:cNvSpPr txBox="1"/>
          <p:nvPr/>
        </p:nvSpPr>
        <p:spPr>
          <a:xfrm>
            <a:off x="887200" y="1485900"/>
            <a:ext cx="9770495" cy="3416320"/>
          </a:xfrm>
          <a:prstGeom prst="rect">
            <a:avLst/>
          </a:prstGeom>
          <a:noFill/>
        </p:spPr>
        <p:txBody>
          <a:bodyPr wrap="none" rtlCol="0">
            <a:spAutoFit/>
          </a:bodyPr>
          <a:lstStyle/>
          <a:p>
            <a:pPr algn="ctr"/>
            <a:r>
              <a:rPr lang="en-US" sz="7200" b="1" dirty="0">
                <a:solidFill>
                  <a:srgbClr val="0070C0"/>
                </a:solidFill>
                <a:latin typeface="Aptos" panose="020B0004020202020204" pitchFamily="34" charset="0"/>
              </a:rPr>
              <a:t>Development of </a:t>
            </a:r>
          </a:p>
          <a:p>
            <a:pPr algn="ctr"/>
            <a:r>
              <a:rPr lang="en-US" sz="7200" b="1" dirty="0">
                <a:solidFill>
                  <a:srgbClr val="0070C0"/>
                </a:solidFill>
                <a:latin typeface="Aptos" panose="020B0004020202020204" pitchFamily="34" charset="0"/>
              </a:rPr>
              <a:t>KYTC’s Context </a:t>
            </a:r>
          </a:p>
          <a:p>
            <a:pPr algn="ctr"/>
            <a:r>
              <a:rPr lang="en-US" sz="7200" b="1" dirty="0">
                <a:solidFill>
                  <a:srgbClr val="0070C0"/>
                </a:solidFill>
                <a:latin typeface="Aptos" panose="020B0004020202020204" pitchFamily="34" charset="0"/>
              </a:rPr>
              <a:t>Classification Network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B4DFF-CABD-D191-6F95-10A322AC1C75}"/>
            </a:ext>
          </a:extLst>
        </p:cNvPr>
        <p:cNvGrpSpPr/>
        <p:nvPr/>
      </p:nvGrpSpPr>
      <p:grpSpPr>
        <a:xfrm>
          <a:off x="0" y="0"/>
          <a:ext cx="0" cy="0"/>
          <a:chOff x="0" y="0"/>
          <a:chExt cx="0" cy="0"/>
        </a:xfrm>
      </p:grpSpPr>
      <p:pic>
        <p:nvPicPr>
          <p:cNvPr id="6147" name="object 3">
            <a:extLst>
              <a:ext uri="{FF2B5EF4-FFF2-40B4-BE49-F238E27FC236}">
                <a16:creationId xmlns:a16="http://schemas.microsoft.com/office/drawing/2014/main" id="{D049C380-796A-51AA-871C-D44432A304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0D6A6642-D433-4E79-BEAB-D5498704C0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271A1D31-95A9-C044-3CD6-7D68D34D009D}"/>
              </a:ext>
            </a:extLst>
          </p:cNvPr>
          <p:cNvPicPr>
            <a:picLocks noChangeAspect="1"/>
          </p:cNvPicPr>
          <p:nvPr/>
        </p:nvPicPr>
        <p:blipFill>
          <a:blip r:embed="rId4"/>
          <a:stretch>
            <a:fillRect/>
          </a:stretch>
        </p:blipFill>
        <p:spPr>
          <a:xfrm>
            <a:off x="649927" y="8075930"/>
            <a:ext cx="1806389" cy="1735457"/>
          </a:xfrm>
          <a:prstGeom prst="rect">
            <a:avLst/>
          </a:prstGeom>
        </p:spPr>
      </p:pic>
      <p:graphicFrame>
        <p:nvGraphicFramePr>
          <p:cNvPr id="2" name="Diagram 1">
            <a:extLst>
              <a:ext uri="{FF2B5EF4-FFF2-40B4-BE49-F238E27FC236}">
                <a16:creationId xmlns:a16="http://schemas.microsoft.com/office/drawing/2014/main" id="{2AA2BC4F-A8F3-F2D4-0D78-69AA1DC738FA}"/>
              </a:ext>
            </a:extLst>
          </p:cNvPr>
          <p:cNvGraphicFramePr/>
          <p:nvPr>
            <p:extLst>
              <p:ext uri="{D42A27DB-BD31-4B8C-83A1-F6EECF244321}">
                <p14:modId xmlns:p14="http://schemas.microsoft.com/office/powerpoint/2010/main" val="1038092263"/>
              </p:ext>
            </p:extLst>
          </p:nvPr>
        </p:nvGraphicFramePr>
        <p:xfrm>
          <a:off x="3048000" y="1683387"/>
          <a:ext cx="12192000" cy="8128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TextBox 3">
            <a:extLst>
              <a:ext uri="{FF2B5EF4-FFF2-40B4-BE49-F238E27FC236}">
                <a16:creationId xmlns:a16="http://schemas.microsoft.com/office/drawing/2014/main" id="{958D6D8A-4501-CB20-8A4E-9A91B9A81A2A}"/>
              </a:ext>
            </a:extLst>
          </p:cNvPr>
          <p:cNvSpPr txBox="1"/>
          <p:nvPr/>
        </p:nvSpPr>
        <p:spPr>
          <a:xfrm>
            <a:off x="2889250" y="285750"/>
            <a:ext cx="12509500" cy="923330"/>
          </a:xfrm>
          <a:prstGeom prst="rect">
            <a:avLst/>
          </a:prstGeom>
          <a:solidFill>
            <a:schemeClr val="bg1"/>
          </a:solidFill>
        </p:spPr>
        <p:txBody>
          <a:bodyPr wrap="square">
            <a:spAutoFit/>
          </a:bodyPr>
          <a:lstStyle/>
          <a:p>
            <a:pPr algn="ctr"/>
            <a:r>
              <a:rPr lang="en-US" sz="5400" b="1" cap="all" dirty="0">
                <a:solidFill>
                  <a:srgbClr val="0070C0"/>
                </a:solidFill>
                <a:latin typeface="Aptos" panose="020B0004020202020204" pitchFamily="34" charset="0"/>
              </a:rPr>
              <a:t>Roadway Context classifications</a:t>
            </a:r>
          </a:p>
        </p:txBody>
      </p:sp>
    </p:spTree>
    <p:extLst>
      <p:ext uri="{BB962C8B-B14F-4D97-AF65-F5344CB8AC3E}">
        <p14:creationId xmlns:p14="http://schemas.microsoft.com/office/powerpoint/2010/main" val="1548349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8D65D-1DC8-6C9E-BF49-A81F3BF868F0}"/>
            </a:ext>
          </a:extLst>
        </p:cNvPr>
        <p:cNvGrpSpPr/>
        <p:nvPr/>
      </p:nvGrpSpPr>
      <p:grpSpPr>
        <a:xfrm>
          <a:off x="0" y="0"/>
          <a:ext cx="0" cy="0"/>
          <a:chOff x="0" y="0"/>
          <a:chExt cx="0" cy="0"/>
        </a:xfrm>
      </p:grpSpPr>
      <p:pic>
        <p:nvPicPr>
          <p:cNvPr id="6147" name="object 3">
            <a:extLst>
              <a:ext uri="{FF2B5EF4-FFF2-40B4-BE49-F238E27FC236}">
                <a16:creationId xmlns:a16="http://schemas.microsoft.com/office/drawing/2014/main" id="{0BCCB828-E055-A365-98ED-80679E4021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62D7D69E-6162-FFD8-89E7-41163D6248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F94718EF-6BF1-5209-2EFA-AEC68DF44EF2}"/>
              </a:ext>
            </a:extLst>
          </p:cNvPr>
          <p:cNvPicPr>
            <a:picLocks noChangeAspect="1"/>
          </p:cNvPicPr>
          <p:nvPr/>
        </p:nvPicPr>
        <p:blipFill>
          <a:blip r:embed="rId5"/>
          <a:stretch>
            <a:fillRect/>
          </a:stretch>
        </p:blipFill>
        <p:spPr>
          <a:xfrm>
            <a:off x="649927" y="8075930"/>
            <a:ext cx="1806389" cy="1735457"/>
          </a:xfrm>
          <a:prstGeom prst="rect">
            <a:avLst/>
          </a:prstGeom>
        </p:spPr>
      </p:pic>
      <p:sp>
        <p:nvSpPr>
          <p:cNvPr id="4" name="TextBox 3">
            <a:extLst>
              <a:ext uri="{FF2B5EF4-FFF2-40B4-BE49-F238E27FC236}">
                <a16:creationId xmlns:a16="http://schemas.microsoft.com/office/drawing/2014/main" id="{819392CC-6D1A-558A-47BB-E840613EB6AF}"/>
              </a:ext>
            </a:extLst>
          </p:cNvPr>
          <p:cNvSpPr txBox="1"/>
          <p:nvPr/>
        </p:nvSpPr>
        <p:spPr>
          <a:xfrm>
            <a:off x="3581400" y="723900"/>
            <a:ext cx="11125200" cy="923330"/>
          </a:xfrm>
          <a:prstGeom prst="rect">
            <a:avLst/>
          </a:prstGeom>
          <a:noFill/>
        </p:spPr>
        <p:txBody>
          <a:bodyPr wrap="square">
            <a:spAutoFit/>
          </a:bodyPr>
          <a:lstStyle/>
          <a:p>
            <a:pPr algn="ctr"/>
            <a:r>
              <a:rPr lang="en-US" sz="5400" b="1" cap="all" dirty="0">
                <a:solidFill>
                  <a:srgbClr val="0070C0"/>
                </a:solidFill>
                <a:latin typeface="Aptos" panose="020B0004020202020204" pitchFamily="34" charset="0"/>
              </a:rPr>
              <a:t>Current and potential uses</a:t>
            </a:r>
          </a:p>
        </p:txBody>
      </p:sp>
      <p:sp>
        <p:nvSpPr>
          <p:cNvPr id="3" name="TextBox 2">
            <a:extLst>
              <a:ext uri="{FF2B5EF4-FFF2-40B4-BE49-F238E27FC236}">
                <a16:creationId xmlns:a16="http://schemas.microsoft.com/office/drawing/2014/main" id="{729AD108-A8EA-971A-D945-DE48FCD4ACEA}"/>
              </a:ext>
            </a:extLst>
          </p:cNvPr>
          <p:cNvSpPr txBox="1"/>
          <p:nvPr/>
        </p:nvSpPr>
        <p:spPr>
          <a:xfrm>
            <a:off x="3200400" y="2095500"/>
            <a:ext cx="11887200" cy="6493509"/>
          </a:xfrm>
          <a:prstGeom prst="rect">
            <a:avLst/>
          </a:prstGeom>
          <a:noFill/>
        </p:spPr>
        <p:txBody>
          <a:bodyPr wrap="square">
            <a:spAutoFit/>
          </a:bodyPr>
          <a:lstStyle/>
          <a:p>
            <a:pPr>
              <a:lnSpc>
                <a:spcPct val="150000"/>
              </a:lnSpc>
            </a:pPr>
            <a:r>
              <a:rPr lang="en-US" sz="2800" dirty="0">
                <a:solidFill>
                  <a:srgbClr val="0070C0"/>
                </a:solidFill>
                <a:latin typeface="Aptos" panose="020B0004020202020204" pitchFamily="34" charset="0"/>
                <a:cs typeface="Helvetica" panose="020B0604020202020204" pitchFamily="34" charset="0"/>
              </a:rPr>
              <a:t>Context classifications are currently used at the project level to help identify appropriate design parameters and safety treatments.</a:t>
            </a:r>
          </a:p>
          <a:p>
            <a:pPr>
              <a:lnSpc>
                <a:spcPct val="150000"/>
              </a:lnSpc>
            </a:pPr>
            <a:endParaRPr lang="en-US" sz="2800" dirty="0">
              <a:solidFill>
                <a:srgbClr val="0070C0"/>
              </a:solidFill>
              <a:latin typeface="Aptos" panose="020B0004020202020204" pitchFamily="34" charset="0"/>
              <a:cs typeface="Helvetica" panose="020B0604020202020204" pitchFamily="34" charset="0"/>
            </a:endParaRPr>
          </a:p>
          <a:p>
            <a:pPr>
              <a:lnSpc>
                <a:spcPct val="150000"/>
              </a:lnSpc>
            </a:pPr>
            <a:r>
              <a:rPr lang="en-US" sz="2800" dirty="0">
                <a:solidFill>
                  <a:srgbClr val="0070C0"/>
                </a:solidFill>
                <a:latin typeface="Aptos" panose="020B0004020202020204" pitchFamily="34" charset="0"/>
                <a:cs typeface="Helvetica" panose="020B0604020202020204" pitchFamily="34" charset="0"/>
              </a:rPr>
              <a:t>Potential applications of the Context Classification Network include:</a:t>
            </a:r>
          </a:p>
          <a:p>
            <a:pPr marL="457200" indent="-457200">
              <a:lnSpc>
                <a:spcPct val="150000"/>
              </a:lnSpc>
              <a:buFont typeface="Courier New" panose="02070309020205020404" pitchFamily="49" charset="0"/>
              <a:buChar char="o"/>
            </a:pPr>
            <a:r>
              <a:rPr lang="en-US" sz="2800" dirty="0">
                <a:solidFill>
                  <a:srgbClr val="0070C0"/>
                </a:solidFill>
                <a:latin typeface="Aptos" panose="020B0004020202020204" pitchFamily="34" charset="0"/>
                <a:cs typeface="Helvetica" panose="020B0604020202020204" pitchFamily="34" charset="0"/>
              </a:rPr>
              <a:t>Making context-based target speed decisions</a:t>
            </a:r>
          </a:p>
          <a:p>
            <a:pPr marL="457200" indent="-457200">
              <a:lnSpc>
                <a:spcPct val="150000"/>
              </a:lnSpc>
              <a:buFont typeface="Courier New" panose="02070309020205020404" pitchFamily="49" charset="0"/>
              <a:buChar char="o"/>
            </a:pPr>
            <a:r>
              <a:rPr lang="en-US" sz="2800" dirty="0">
                <a:solidFill>
                  <a:srgbClr val="0070C0"/>
                </a:solidFill>
                <a:latin typeface="Aptos" panose="020B0004020202020204" pitchFamily="34" charset="0"/>
                <a:cs typeface="Helvetica" panose="020B0604020202020204" pitchFamily="34" charset="0"/>
              </a:rPr>
              <a:t>Conducting network level analyses with context as a variable</a:t>
            </a:r>
          </a:p>
          <a:p>
            <a:pPr marL="457200" indent="-457200">
              <a:lnSpc>
                <a:spcPct val="150000"/>
              </a:lnSpc>
              <a:buFont typeface="Courier New" panose="02070309020205020404" pitchFamily="49" charset="0"/>
              <a:buChar char="o"/>
            </a:pPr>
            <a:r>
              <a:rPr lang="en-US" sz="2800" dirty="0">
                <a:solidFill>
                  <a:srgbClr val="0070C0"/>
                </a:solidFill>
                <a:latin typeface="Aptos" panose="020B0004020202020204" pitchFamily="34" charset="0"/>
                <a:cs typeface="Helvetica" panose="020B0604020202020204" pitchFamily="34" charset="0"/>
              </a:rPr>
              <a:t>Supporting statewide and regional long-range transportation planning </a:t>
            </a:r>
          </a:p>
          <a:p>
            <a:pPr marL="457200" indent="-457200">
              <a:lnSpc>
                <a:spcPct val="150000"/>
              </a:lnSpc>
              <a:buFont typeface="Courier New" panose="02070309020205020404" pitchFamily="49" charset="0"/>
              <a:buChar char="o"/>
            </a:pPr>
            <a:r>
              <a:rPr lang="en-US" sz="2800" dirty="0">
                <a:solidFill>
                  <a:srgbClr val="0070C0"/>
                </a:solidFill>
                <a:latin typeface="Aptos" panose="020B0004020202020204" pitchFamily="34" charset="0"/>
                <a:cs typeface="Helvetica" panose="020B0604020202020204" pitchFamily="34" charset="0"/>
              </a:rPr>
              <a:t>Informing the development and application of future access management practices </a:t>
            </a:r>
          </a:p>
          <a:p>
            <a:pPr marL="457200" indent="-457200">
              <a:lnSpc>
                <a:spcPct val="150000"/>
              </a:lnSpc>
              <a:buFont typeface="Courier New" panose="02070309020205020404" pitchFamily="49" charset="0"/>
              <a:buChar char="o"/>
            </a:pPr>
            <a:r>
              <a:rPr lang="en-US" sz="2800" dirty="0">
                <a:solidFill>
                  <a:srgbClr val="0070C0"/>
                </a:solidFill>
                <a:latin typeface="Aptos" panose="020B0004020202020204" pitchFamily="34" charset="0"/>
                <a:cs typeface="Helvetica" panose="020B0604020202020204" pitchFamily="34" charset="0"/>
              </a:rPr>
              <a:t>Prioritizing facilities and improvements for non-motorized users</a:t>
            </a:r>
          </a:p>
        </p:txBody>
      </p:sp>
    </p:spTree>
    <p:extLst>
      <p:ext uri="{BB962C8B-B14F-4D97-AF65-F5344CB8AC3E}">
        <p14:creationId xmlns:p14="http://schemas.microsoft.com/office/powerpoint/2010/main" val="1895654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52A3824-827C-3E92-2196-31D9A2DD260E}"/>
              </a:ext>
            </a:extLst>
          </p:cNvPr>
          <p:cNvPicPr>
            <a:picLocks noChangeAspect="1"/>
          </p:cNvPicPr>
          <p:nvPr/>
        </p:nvPicPr>
        <p:blipFill>
          <a:blip r:embed="rId2"/>
          <a:stretch>
            <a:fillRect/>
          </a:stretch>
        </p:blipFill>
        <p:spPr>
          <a:xfrm>
            <a:off x="3167062" y="1257300"/>
            <a:ext cx="11953875" cy="8253865"/>
          </a:xfrm>
          <a:prstGeom prst="rect">
            <a:avLst/>
          </a:prstGeom>
        </p:spPr>
      </p:pic>
      <p:pic>
        <p:nvPicPr>
          <p:cNvPr id="6147" name="object 3">
            <a:extLst>
              <a:ext uri="{FF2B5EF4-FFF2-40B4-BE49-F238E27FC236}">
                <a16:creationId xmlns:a16="http://schemas.microsoft.com/office/drawing/2014/main" id="{1CFD9553-90B2-6DE1-45F0-D15A313E9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F2C88B6-7F20-8472-DEE6-BF94203F3F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B162A9E3-F981-6B80-99CF-7AC5716101FC}"/>
              </a:ext>
            </a:extLst>
          </p:cNvPr>
          <p:cNvPicPr>
            <a:picLocks noChangeAspect="1"/>
          </p:cNvPicPr>
          <p:nvPr/>
        </p:nvPicPr>
        <p:blipFill>
          <a:blip r:embed="rId5"/>
          <a:stretch>
            <a:fillRect/>
          </a:stretch>
        </p:blipFill>
        <p:spPr>
          <a:xfrm>
            <a:off x="649927" y="8075930"/>
            <a:ext cx="1806389" cy="1735457"/>
          </a:xfrm>
          <a:prstGeom prst="rect">
            <a:avLst/>
          </a:prstGeom>
        </p:spPr>
      </p:pic>
      <p:sp>
        <p:nvSpPr>
          <p:cNvPr id="9" name="TextBox 8">
            <a:extLst>
              <a:ext uri="{FF2B5EF4-FFF2-40B4-BE49-F238E27FC236}">
                <a16:creationId xmlns:a16="http://schemas.microsoft.com/office/drawing/2014/main" id="{C36DFB9B-1F89-D376-0515-10E97B0CDDC9}"/>
              </a:ext>
            </a:extLst>
          </p:cNvPr>
          <p:cNvSpPr txBox="1"/>
          <p:nvPr/>
        </p:nvSpPr>
        <p:spPr>
          <a:xfrm>
            <a:off x="8839200" y="9626721"/>
            <a:ext cx="9144000" cy="369332"/>
          </a:xfrm>
          <a:prstGeom prst="rect">
            <a:avLst/>
          </a:prstGeom>
          <a:noFill/>
        </p:spPr>
        <p:txBody>
          <a:bodyPr wrap="square">
            <a:spAutoFit/>
          </a:bodyPr>
          <a:lstStyle/>
          <a:p>
            <a:r>
              <a:rPr lang="fr-FR" dirty="0"/>
              <a:t>Source: NCHRP Report 1022, Stamatiadis et al. (2022)</a:t>
            </a:r>
            <a:endParaRPr lang="en-US" dirty="0"/>
          </a:p>
        </p:txBody>
      </p:sp>
      <p:sp>
        <p:nvSpPr>
          <p:cNvPr id="13" name="TextBox 12">
            <a:extLst>
              <a:ext uri="{FF2B5EF4-FFF2-40B4-BE49-F238E27FC236}">
                <a16:creationId xmlns:a16="http://schemas.microsoft.com/office/drawing/2014/main" id="{5DE84B74-2A26-E627-565B-CBB6F148AAD8}"/>
              </a:ext>
            </a:extLst>
          </p:cNvPr>
          <p:cNvSpPr txBox="1"/>
          <p:nvPr/>
        </p:nvSpPr>
        <p:spPr>
          <a:xfrm>
            <a:off x="2165349" y="290947"/>
            <a:ext cx="13957300" cy="923330"/>
          </a:xfrm>
          <a:prstGeom prst="rect">
            <a:avLst/>
          </a:prstGeom>
          <a:noFill/>
        </p:spPr>
        <p:txBody>
          <a:bodyPr wrap="square">
            <a:spAutoFit/>
          </a:bodyPr>
          <a:lstStyle/>
          <a:p>
            <a:r>
              <a:rPr lang="en-US" sz="5400" b="1" dirty="0">
                <a:solidFill>
                  <a:srgbClr val="0070C0"/>
                </a:solidFill>
                <a:latin typeface="Aptos" panose="020B0004020202020204" pitchFamily="34" charset="0"/>
              </a:rPr>
              <a:t>Automated Context Classification Approach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8974F-94C2-79D1-C960-1F0E1AF79E04}"/>
            </a:ext>
          </a:extLst>
        </p:cNvPr>
        <p:cNvGrpSpPr/>
        <p:nvPr/>
      </p:nvGrpSpPr>
      <p:grpSpPr>
        <a:xfrm>
          <a:off x="0" y="0"/>
          <a:ext cx="0" cy="0"/>
          <a:chOff x="0" y="0"/>
          <a:chExt cx="0" cy="0"/>
        </a:xfrm>
      </p:grpSpPr>
      <p:pic>
        <p:nvPicPr>
          <p:cNvPr id="6147" name="object 3">
            <a:extLst>
              <a:ext uri="{FF2B5EF4-FFF2-40B4-BE49-F238E27FC236}">
                <a16:creationId xmlns:a16="http://schemas.microsoft.com/office/drawing/2014/main" id="{3D6DEFB6-A683-BD86-8400-4F465DDC15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365D4854-CAA6-A9BB-D065-0133A8953D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4DC81CCB-0CCC-8F9F-D13B-4A61B8814652}"/>
              </a:ext>
            </a:extLst>
          </p:cNvPr>
          <p:cNvPicPr>
            <a:picLocks noChangeAspect="1"/>
          </p:cNvPicPr>
          <p:nvPr/>
        </p:nvPicPr>
        <p:blipFill>
          <a:blip r:embed="rId4"/>
          <a:stretch>
            <a:fillRect/>
          </a:stretch>
        </p:blipFill>
        <p:spPr>
          <a:xfrm>
            <a:off x="649927" y="8075930"/>
            <a:ext cx="1806389" cy="1735457"/>
          </a:xfrm>
          <a:prstGeom prst="rect">
            <a:avLst/>
          </a:prstGeom>
        </p:spPr>
      </p:pic>
      <p:sp>
        <p:nvSpPr>
          <p:cNvPr id="13" name="TextBox 12">
            <a:extLst>
              <a:ext uri="{FF2B5EF4-FFF2-40B4-BE49-F238E27FC236}">
                <a16:creationId xmlns:a16="http://schemas.microsoft.com/office/drawing/2014/main" id="{43B97AF7-31DA-CBD7-68C4-702FA44B30C0}"/>
              </a:ext>
            </a:extLst>
          </p:cNvPr>
          <p:cNvSpPr txBox="1"/>
          <p:nvPr/>
        </p:nvSpPr>
        <p:spPr>
          <a:xfrm>
            <a:off x="2165349" y="290947"/>
            <a:ext cx="13957300" cy="923330"/>
          </a:xfrm>
          <a:prstGeom prst="rect">
            <a:avLst/>
          </a:prstGeom>
          <a:noFill/>
        </p:spPr>
        <p:txBody>
          <a:bodyPr wrap="square">
            <a:spAutoFit/>
          </a:bodyPr>
          <a:lstStyle/>
          <a:p>
            <a:pPr algn="ctr"/>
            <a:r>
              <a:rPr lang="en-US" sz="5400" b="1" dirty="0">
                <a:solidFill>
                  <a:srgbClr val="0070C0"/>
                </a:solidFill>
                <a:latin typeface="Aptos" panose="020B0004020202020204" pitchFamily="34" charset="0"/>
              </a:rPr>
              <a:t>Model Creation</a:t>
            </a:r>
          </a:p>
        </p:txBody>
      </p:sp>
      <p:sp>
        <p:nvSpPr>
          <p:cNvPr id="6" name="TextBox 5">
            <a:extLst>
              <a:ext uri="{FF2B5EF4-FFF2-40B4-BE49-F238E27FC236}">
                <a16:creationId xmlns:a16="http://schemas.microsoft.com/office/drawing/2014/main" id="{09E0FE1B-2441-5037-5202-0847E8415773}"/>
              </a:ext>
            </a:extLst>
          </p:cNvPr>
          <p:cNvSpPr txBox="1"/>
          <p:nvPr/>
        </p:nvSpPr>
        <p:spPr>
          <a:xfrm>
            <a:off x="2743200" y="4813637"/>
            <a:ext cx="12350680" cy="3970318"/>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chemeClr val="accent1"/>
                </a:solidFill>
                <a:latin typeface="Aptos" panose="020B0004020202020204" pitchFamily="34" charset="0"/>
              </a:rPr>
              <a:t>Using the data above, a model was created in ArcGIS ModelBuilder to replicate the methods in NCHRP Report 1022 </a:t>
            </a:r>
          </a:p>
          <a:p>
            <a:pPr marL="457200" indent="-457200">
              <a:buFont typeface="Arial" panose="020B0604020202020204" pitchFamily="34" charset="0"/>
              <a:buChar char="•"/>
            </a:pPr>
            <a:r>
              <a:rPr lang="en-US" sz="2800" dirty="0">
                <a:solidFill>
                  <a:schemeClr val="accent1"/>
                </a:solidFill>
                <a:latin typeface="Aptos" panose="020B0004020202020204" pitchFamily="34" charset="0"/>
              </a:rPr>
              <a:t>Context classification focused on state-maintained roadways and locally maintained arterials and collectors</a:t>
            </a:r>
          </a:p>
          <a:p>
            <a:pPr marL="457200" indent="-457200">
              <a:buFont typeface="Arial" panose="020B0604020202020204" pitchFamily="34" charset="0"/>
              <a:buChar char="•"/>
            </a:pPr>
            <a:r>
              <a:rPr lang="en-US" sz="2800" dirty="0">
                <a:solidFill>
                  <a:schemeClr val="accent1"/>
                </a:solidFill>
                <a:latin typeface="Aptos" panose="020B0004020202020204" pitchFamily="34" charset="0"/>
              </a:rPr>
              <a:t>Roads were segmented based on NCHRP methods; intersection, building, and building area density calculations were performed for buffer polygons associated with each road segment</a:t>
            </a:r>
          </a:p>
          <a:p>
            <a:pPr marL="457200" indent="-457200">
              <a:buFont typeface="Arial" panose="020B0604020202020204" pitchFamily="34" charset="0"/>
              <a:buChar char="•"/>
            </a:pPr>
            <a:r>
              <a:rPr lang="en-US" sz="2800" dirty="0">
                <a:solidFill>
                  <a:schemeClr val="accent1"/>
                </a:solidFill>
                <a:latin typeface="Aptos" panose="020B0004020202020204" pitchFamily="34" charset="0"/>
              </a:rPr>
              <a:t>Context was assigned based on intersection, building, and/or building area density values</a:t>
            </a:r>
          </a:p>
        </p:txBody>
      </p:sp>
      <p:graphicFrame>
        <p:nvGraphicFramePr>
          <p:cNvPr id="10" name="Table 9">
            <a:extLst>
              <a:ext uri="{FF2B5EF4-FFF2-40B4-BE49-F238E27FC236}">
                <a16:creationId xmlns:a16="http://schemas.microsoft.com/office/drawing/2014/main" id="{D9A25A03-62D4-E36F-1266-CCFCB3412BBE}"/>
              </a:ext>
            </a:extLst>
          </p:cNvPr>
          <p:cNvGraphicFramePr>
            <a:graphicFrameLocks noGrp="1"/>
          </p:cNvGraphicFramePr>
          <p:nvPr>
            <p:extLst>
              <p:ext uri="{D42A27DB-BD31-4B8C-83A1-F6EECF244321}">
                <p14:modId xmlns:p14="http://schemas.microsoft.com/office/powerpoint/2010/main" val="3522665224"/>
              </p:ext>
            </p:extLst>
          </p:nvPr>
        </p:nvGraphicFramePr>
        <p:xfrm>
          <a:off x="3194116" y="1943100"/>
          <a:ext cx="11899764" cy="2332675"/>
        </p:xfrm>
        <a:graphic>
          <a:graphicData uri="http://schemas.openxmlformats.org/drawingml/2006/table">
            <a:tbl>
              <a:tblPr firstRow="1" firstCol="1" bandRow="1"/>
              <a:tblGrid>
                <a:gridCol w="6413364">
                  <a:extLst>
                    <a:ext uri="{9D8B030D-6E8A-4147-A177-3AD203B41FA5}">
                      <a16:colId xmlns:a16="http://schemas.microsoft.com/office/drawing/2014/main" val="662933084"/>
                    </a:ext>
                  </a:extLst>
                </a:gridCol>
                <a:gridCol w="5486400">
                  <a:extLst>
                    <a:ext uri="{9D8B030D-6E8A-4147-A177-3AD203B41FA5}">
                      <a16:colId xmlns:a16="http://schemas.microsoft.com/office/drawing/2014/main" val="2669609387"/>
                    </a:ext>
                  </a:extLst>
                </a:gridCol>
              </a:tblGrid>
              <a:tr h="413373">
                <a:tc>
                  <a:txBody>
                    <a:bodyPr/>
                    <a:lstStyle/>
                    <a:p>
                      <a:pPr marL="0" marR="0">
                        <a:lnSpc>
                          <a:spcPct val="115000"/>
                        </a:lnSpc>
                        <a:spcAft>
                          <a:spcPts val="800"/>
                        </a:spcAft>
                        <a:buNone/>
                      </a:pPr>
                      <a:r>
                        <a:rPr lang="en-US" sz="2800" b="1" kern="100" dirty="0">
                          <a:solidFill>
                            <a:schemeClr val="accent1"/>
                          </a:solidFill>
                          <a:effectLst/>
                          <a:latin typeface="Aptos" panose="020B0004020202020204" pitchFamily="34" charset="0"/>
                          <a:ea typeface="Aptos" panose="020B0004020202020204" pitchFamily="34" charset="0"/>
                          <a:cs typeface="Arial" panose="020B0604020202020204" pitchFamily="34" charset="0"/>
                        </a:rPr>
                        <a:t>Data</a:t>
                      </a:r>
                      <a:endParaRPr lang="en-US" sz="2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nSpc>
                          <a:spcPct val="115000"/>
                        </a:lnSpc>
                        <a:spcAft>
                          <a:spcPts val="800"/>
                        </a:spcAft>
                        <a:buNone/>
                      </a:pPr>
                      <a:r>
                        <a:rPr lang="en-US" sz="2800" b="1" kern="100" dirty="0">
                          <a:solidFill>
                            <a:schemeClr val="accent1"/>
                          </a:solidFill>
                          <a:effectLst/>
                          <a:latin typeface="Aptos" panose="020B0004020202020204" pitchFamily="34" charset="0"/>
                          <a:ea typeface="Aptos" panose="020B0004020202020204" pitchFamily="34" charset="0"/>
                          <a:cs typeface="Arial" panose="020B0604020202020204" pitchFamily="34" charset="0"/>
                        </a:rPr>
                        <a:t>Source</a:t>
                      </a:r>
                      <a:endParaRPr lang="en-US" sz="2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120449195"/>
                  </a:ext>
                </a:extLst>
              </a:tr>
              <a:tr h="413373">
                <a:tc>
                  <a:txBody>
                    <a:bodyPr/>
                    <a:lstStyle/>
                    <a:p>
                      <a:pPr marL="0" marR="0">
                        <a:lnSpc>
                          <a:spcPct val="115000"/>
                        </a:lnSpc>
                        <a:spcAft>
                          <a:spcPts val="800"/>
                        </a:spcAft>
                        <a:buNone/>
                      </a:pPr>
                      <a:r>
                        <a:rPr lang="en-US" sz="2800" kern="100" dirty="0">
                          <a:solidFill>
                            <a:schemeClr val="accent1"/>
                          </a:solidFill>
                          <a:effectLst/>
                          <a:latin typeface="Aptos" panose="020B0004020202020204" pitchFamily="34" charset="0"/>
                          <a:ea typeface="Aptos" panose="020B0004020202020204" pitchFamily="34" charset="0"/>
                          <a:cs typeface="Arial" panose="020B0604020202020204" pitchFamily="34" charset="0"/>
                        </a:rPr>
                        <a:t>FS Roads Layer</a:t>
                      </a:r>
                      <a:endParaRPr lang="en-US" sz="2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2800" kern="100" dirty="0">
                          <a:solidFill>
                            <a:schemeClr val="accent1"/>
                          </a:solidFill>
                          <a:effectLst/>
                          <a:latin typeface="Aptos" panose="020B0004020202020204" pitchFamily="34" charset="0"/>
                          <a:ea typeface="Aptos" panose="020B0004020202020204" pitchFamily="34" charset="0"/>
                          <a:cs typeface="Arial" panose="020B0604020202020204" pitchFamily="34" charset="0"/>
                        </a:rPr>
                        <a:t>KYTC</a:t>
                      </a:r>
                      <a:endParaRPr lang="en-US" sz="2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6252092"/>
                  </a:ext>
                </a:extLst>
              </a:tr>
              <a:tr h="413373">
                <a:tc>
                  <a:txBody>
                    <a:bodyPr/>
                    <a:lstStyle/>
                    <a:p>
                      <a:pPr marL="0" marR="0">
                        <a:lnSpc>
                          <a:spcPct val="115000"/>
                        </a:lnSpc>
                        <a:spcAft>
                          <a:spcPts val="800"/>
                        </a:spcAft>
                        <a:buNone/>
                      </a:pPr>
                      <a:r>
                        <a:rPr lang="en-US" sz="2800" kern="100" dirty="0">
                          <a:solidFill>
                            <a:schemeClr val="accent1"/>
                          </a:solidFill>
                          <a:effectLst/>
                          <a:latin typeface="Aptos" panose="020B0004020202020204" pitchFamily="34" charset="0"/>
                          <a:ea typeface="Aptos" panose="020B0004020202020204" pitchFamily="34" charset="0"/>
                          <a:cs typeface="Arial" panose="020B0604020202020204" pitchFamily="34" charset="0"/>
                        </a:rPr>
                        <a:t>2020 Adjusted Urban Area Boundary</a:t>
                      </a:r>
                      <a:endParaRPr lang="en-US" sz="2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2800" kern="100" dirty="0">
                          <a:solidFill>
                            <a:schemeClr val="accent1"/>
                          </a:solidFill>
                          <a:effectLst/>
                          <a:latin typeface="Aptos" panose="020B0004020202020204" pitchFamily="34" charset="0"/>
                          <a:ea typeface="Aptos" panose="020B0004020202020204" pitchFamily="34" charset="0"/>
                          <a:cs typeface="Arial" panose="020B0604020202020204" pitchFamily="34" charset="0"/>
                        </a:rPr>
                        <a:t>FHWA</a:t>
                      </a:r>
                      <a:endParaRPr lang="en-US" sz="2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58485004"/>
                  </a:ext>
                </a:extLst>
              </a:tr>
              <a:tr h="413373">
                <a:tc>
                  <a:txBody>
                    <a:bodyPr/>
                    <a:lstStyle/>
                    <a:p>
                      <a:pPr marL="0" marR="0">
                        <a:lnSpc>
                          <a:spcPct val="115000"/>
                        </a:lnSpc>
                        <a:spcAft>
                          <a:spcPts val="800"/>
                        </a:spcAft>
                        <a:buNone/>
                      </a:pPr>
                      <a:r>
                        <a:rPr lang="en-US" sz="2800" kern="100" dirty="0">
                          <a:solidFill>
                            <a:schemeClr val="accent1"/>
                          </a:solidFill>
                          <a:effectLst/>
                          <a:latin typeface="Aptos" panose="020B0004020202020204" pitchFamily="34" charset="0"/>
                          <a:ea typeface="Aptos" panose="020B0004020202020204" pitchFamily="34" charset="0"/>
                          <a:cs typeface="Arial" panose="020B0604020202020204" pitchFamily="34" charset="0"/>
                        </a:rPr>
                        <a:t>Intersection Nodes</a:t>
                      </a:r>
                      <a:endParaRPr lang="en-US" sz="2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2800" kern="100" dirty="0">
                          <a:solidFill>
                            <a:schemeClr val="accent1"/>
                          </a:solidFill>
                          <a:effectLst/>
                          <a:latin typeface="Aptos" panose="020B0004020202020204" pitchFamily="34" charset="0"/>
                          <a:ea typeface="Aptos" panose="020B0004020202020204" pitchFamily="34" charset="0"/>
                          <a:cs typeface="Arial" panose="020B0604020202020204" pitchFamily="34" charset="0"/>
                        </a:rPr>
                        <a:t>KTC</a:t>
                      </a:r>
                      <a:endParaRPr lang="en-US" sz="2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9357133"/>
                  </a:ext>
                </a:extLst>
              </a:tr>
              <a:tr h="413373">
                <a:tc>
                  <a:txBody>
                    <a:bodyPr/>
                    <a:lstStyle/>
                    <a:p>
                      <a:pPr marL="0" marR="0">
                        <a:lnSpc>
                          <a:spcPct val="115000"/>
                        </a:lnSpc>
                        <a:spcAft>
                          <a:spcPts val="800"/>
                        </a:spcAft>
                        <a:buNone/>
                      </a:pPr>
                      <a:r>
                        <a:rPr lang="en-US" sz="2800" kern="100" dirty="0">
                          <a:solidFill>
                            <a:schemeClr val="accent1"/>
                          </a:solidFill>
                          <a:effectLst/>
                          <a:latin typeface="Aptos" panose="020B0004020202020204" pitchFamily="34" charset="0"/>
                          <a:ea typeface="Aptos" panose="020B0004020202020204" pitchFamily="34" charset="0"/>
                          <a:cs typeface="Arial" panose="020B0604020202020204" pitchFamily="34" charset="0"/>
                        </a:rPr>
                        <a:t>US Buildings</a:t>
                      </a:r>
                      <a:endParaRPr lang="en-US" sz="2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2800" kern="100" dirty="0">
                          <a:solidFill>
                            <a:schemeClr val="accent1"/>
                          </a:solidFill>
                          <a:effectLst/>
                          <a:latin typeface="Aptos" panose="020B0004020202020204" pitchFamily="34" charset="0"/>
                          <a:ea typeface="Aptos" panose="020B0004020202020204" pitchFamily="34" charset="0"/>
                          <a:cs typeface="Arial" panose="020B0604020202020204" pitchFamily="34" charset="0"/>
                        </a:rPr>
                        <a:t>Microsoft Bing Maps</a:t>
                      </a:r>
                      <a:endParaRPr lang="en-US" sz="2800"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3344604"/>
                  </a:ext>
                </a:extLst>
              </a:tr>
            </a:tbl>
          </a:graphicData>
        </a:graphic>
      </p:graphicFrame>
    </p:spTree>
    <p:extLst>
      <p:ext uri="{BB962C8B-B14F-4D97-AF65-F5344CB8AC3E}">
        <p14:creationId xmlns:p14="http://schemas.microsoft.com/office/powerpoint/2010/main" val="2540624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89812-F255-F5AE-8FD7-8AB072093FD9}"/>
            </a:ext>
          </a:extLst>
        </p:cNvPr>
        <p:cNvGrpSpPr/>
        <p:nvPr/>
      </p:nvGrpSpPr>
      <p:grpSpPr>
        <a:xfrm>
          <a:off x="0" y="0"/>
          <a:ext cx="0" cy="0"/>
          <a:chOff x="0" y="0"/>
          <a:chExt cx="0" cy="0"/>
        </a:xfrm>
      </p:grpSpPr>
      <p:pic>
        <p:nvPicPr>
          <p:cNvPr id="6147" name="object 3">
            <a:extLst>
              <a:ext uri="{FF2B5EF4-FFF2-40B4-BE49-F238E27FC236}">
                <a16:creationId xmlns:a16="http://schemas.microsoft.com/office/drawing/2014/main" id="{921C8556-3730-50AD-ABEA-FA8D693AFE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330F604B-3819-5118-65CA-E292FF047B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82B03BA7-FF48-B86F-309D-9C6B5C075352}"/>
              </a:ext>
            </a:extLst>
          </p:cNvPr>
          <p:cNvPicPr>
            <a:picLocks noChangeAspect="1"/>
          </p:cNvPicPr>
          <p:nvPr/>
        </p:nvPicPr>
        <p:blipFill>
          <a:blip r:embed="rId4"/>
          <a:stretch>
            <a:fillRect/>
          </a:stretch>
        </p:blipFill>
        <p:spPr>
          <a:xfrm>
            <a:off x="649927" y="8075930"/>
            <a:ext cx="1806389" cy="1735457"/>
          </a:xfrm>
          <a:prstGeom prst="rect">
            <a:avLst/>
          </a:prstGeom>
        </p:spPr>
      </p:pic>
      <p:sp>
        <p:nvSpPr>
          <p:cNvPr id="4" name="TextBox 3">
            <a:extLst>
              <a:ext uri="{FF2B5EF4-FFF2-40B4-BE49-F238E27FC236}">
                <a16:creationId xmlns:a16="http://schemas.microsoft.com/office/drawing/2014/main" id="{E8B7109F-3D0A-0CF0-4156-B8DC91198723}"/>
              </a:ext>
            </a:extLst>
          </p:cNvPr>
          <p:cNvSpPr txBox="1"/>
          <p:nvPr/>
        </p:nvSpPr>
        <p:spPr>
          <a:xfrm>
            <a:off x="3810000" y="658713"/>
            <a:ext cx="9797081" cy="923330"/>
          </a:xfrm>
          <a:prstGeom prst="rect">
            <a:avLst/>
          </a:prstGeom>
          <a:noFill/>
        </p:spPr>
        <p:txBody>
          <a:bodyPr wrap="square">
            <a:spAutoFit/>
          </a:bodyPr>
          <a:lstStyle/>
          <a:p>
            <a:pPr algn="ctr"/>
            <a:r>
              <a:rPr lang="en-US" sz="5400" b="1" cap="all" dirty="0">
                <a:solidFill>
                  <a:srgbClr val="0070C0"/>
                </a:solidFill>
                <a:latin typeface="Aptos" panose="020B0004020202020204" pitchFamily="34" charset="0"/>
              </a:rPr>
              <a:t>Manual review</a:t>
            </a:r>
          </a:p>
        </p:txBody>
      </p:sp>
      <p:sp>
        <p:nvSpPr>
          <p:cNvPr id="7" name="TextBox 6">
            <a:extLst>
              <a:ext uri="{FF2B5EF4-FFF2-40B4-BE49-F238E27FC236}">
                <a16:creationId xmlns:a16="http://schemas.microsoft.com/office/drawing/2014/main" id="{55054FFD-A1DA-F508-E431-CB3A0FAC9253}"/>
              </a:ext>
            </a:extLst>
          </p:cNvPr>
          <p:cNvSpPr txBox="1"/>
          <p:nvPr/>
        </p:nvSpPr>
        <p:spPr>
          <a:xfrm>
            <a:off x="2133600" y="2072829"/>
            <a:ext cx="15524162" cy="2615524"/>
          </a:xfrm>
          <a:prstGeom prst="rect">
            <a:avLst/>
          </a:prstGeom>
          <a:noFill/>
        </p:spPr>
        <p:txBody>
          <a:bodyPr wrap="square" rtlCol="0">
            <a:spAutoFit/>
          </a:bodyPr>
          <a:lstStyle/>
          <a:p>
            <a:pPr>
              <a:lnSpc>
                <a:spcPct val="150000"/>
              </a:lnSpc>
            </a:pPr>
            <a:r>
              <a:rPr lang="en-US" sz="2800" dirty="0">
                <a:solidFill>
                  <a:srgbClr val="0070C0"/>
                </a:solidFill>
                <a:latin typeface="Aptos" panose="020B0004020202020204" pitchFamily="34" charset="0"/>
                <a:cs typeface="Helvetica" panose="020B0604020202020204" pitchFamily="34" charset="0"/>
              </a:rPr>
              <a:t>KTC met with all District Planners and provided the following resources to support their review:</a:t>
            </a:r>
          </a:p>
          <a:p>
            <a:pPr marL="457200" indent="-457200">
              <a:lnSpc>
                <a:spcPct val="150000"/>
              </a:lnSpc>
              <a:buFont typeface="Arial" panose="020B0604020202020204" pitchFamily="34" charset="0"/>
              <a:buChar char="•"/>
            </a:pPr>
            <a:r>
              <a:rPr lang="en-US" sz="2800" dirty="0">
                <a:solidFill>
                  <a:srgbClr val="0070C0"/>
                </a:solidFill>
                <a:latin typeface="Aptos" panose="020B0004020202020204" pitchFamily="34" charset="0"/>
                <a:cs typeface="Helvetica" panose="020B0604020202020204" pitchFamily="34" charset="0"/>
              </a:rPr>
              <a:t>A description of the context classifications and a “Tips” sheet to guide the review</a:t>
            </a:r>
          </a:p>
          <a:p>
            <a:pPr marL="457200" indent="-457200">
              <a:lnSpc>
                <a:spcPct val="150000"/>
              </a:lnSpc>
              <a:buFont typeface="Arial" panose="020B0604020202020204" pitchFamily="34" charset="0"/>
              <a:buChar char="•"/>
            </a:pPr>
            <a:r>
              <a:rPr lang="en-US" sz="2800" dirty="0">
                <a:solidFill>
                  <a:srgbClr val="0070C0"/>
                </a:solidFill>
                <a:latin typeface="Aptos" panose="020B0004020202020204" pitchFamily="34" charset="0"/>
                <a:cs typeface="Helvetica" panose="020B0604020202020204" pitchFamily="34" charset="0"/>
              </a:rPr>
              <a:t>A link to the interactive map displaying the draft network and supporting data layers</a:t>
            </a:r>
          </a:p>
          <a:p>
            <a:pPr marL="457200" indent="-457200">
              <a:lnSpc>
                <a:spcPct val="150000"/>
              </a:lnSpc>
              <a:buFont typeface="Arial" panose="020B0604020202020204" pitchFamily="34" charset="0"/>
              <a:buChar char="•"/>
            </a:pPr>
            <a:r>
              <a:rPr lang="en-US" sz="2800" dirty="0">
                <a:solidFill>
                  <a:srgbClr val="0070C0"/>
                </a:solidFill>
                <a:latin typeface="Aptos" panose="020B0004020202020204" pitchFamily="34" charset="0"/>
                <a:cs typeface="Helvetica" panose="020B0604020202020204" pitchFamily="34" charset="0"/>
              </a:rPr>
              <a:t>A spreadsheet for submitting proposed modifications to network segments</a:t>
            </a:r>
          </a:p>
        </p:txBody>
      </p:sp>
      <p:sp>
        <p:nvSpPr>
          <p:cNvPr id="8" name="TextBox 7">
            <a:extLst>
              <a:ext uri="{FF2B5EF4-FFF2-40B4-BE49-F238E27FC236}">
                <a16:creationId xmlns:a16="http://schemas.microsoft.com/office/drawing/2014/main" id="{807C2E10-2EF8-6D1A-A21A-144ADD9D7314}"/>
              </a:ext>
            </a:extLst>
          </p:cNvPr>
          <p:cNvSpPr txBox="1"/>
          <p:nvPr/>
        </p:nvSpPr>
        <p:spPr>
          <a:xfrm>
            <a:off x="2133600" y="5355803"/>
            <a:ext cx="13868400" cy="1965282"/>
          </a:xfrm>
          <a:prstGeom prst="rect">
            <a:avLst/>
          </a:prstGeom>
          <a:noFill/>
        </p:spPr>
        <p:txBody>
          <a:bodyPr wrap="square" rtlCol="0">
            <a:spAutoFit/>
          </a:bodyPr>
          <a:lstStyle/>
          <a:p>
            <a:pPr>
              <a:lnSpc>
                <a:spcPct val="150000"/>
              </a:lnSpc>
            </a:pPr>
            <a:r>
              <a:rPr lang="en-US" sz="2800" dirty="0">
                <a:solidFill>
                  <a:srgbClr val="0070C0"/>
                </a:solidFill>
                <a:latin typeface="Aptos" panose="020B0004020202020204" pitchFamily="34" charset="0"/>
                <a:cs typeface="Helvetica" panose="020B0604020202020204" pitchFamily="34" charset="0"/>
              </a:rPr>
              <a:t>After reviewers submitted their proposed modifications, KTC updated the network and held follow-up meetings with each reviewer to confirm that the edits were implemented correctly and to address any remaining questions or issues.</a:t>
            </a:r>
            <a:endParaRPr lang="en-US" sz="2800" dirty="0"/>
          </a:p>
        </p:txBody>
      </p:sp>
    </p:spTree>
    <p:extLst>
      <p:ext uri="{BB962C8B-B14F-4D97-AF65-F5344CB8AC3E}">
        <p14:creationId xmlns:p14="http://schemas.microsoft.com/office/powerpoint/2010/main" val="475667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FCFBA-7C7A-0234-F580-CAF64C02B64A}"/>
            </a:ext>
          </a:extLst>
        </p:cNvPr>
        <p:cNvGrpSpPr/>
        <p:nvPr/>
      </p:nvGrpSpPr>
      <p:grpSpPr>
        <a:xfrm>
          <a:off x="0" y="0"/>
          <a:ext cx="0" cy="0"/>
          <a:chOff x="0" y="0"/>
          <a:chExt cx="0" cy="0"/>
        </a:xfrm>
      </p:grpSpPr>
      <p:pic>
        <p:nvPicPr>
          <p:cNvPr id="6147" name="object 3">
            <a:extLst>
              <a:ext uri="{FF2B5EF4-FFF2-40B4-BE49-F238E27FC236}">
                <a16:creationId xmlns:a16="http://schemas.microsoft.com/office/drawing/2014/main" id="{E721A9D8-FC35-8BFB-4DDD-9BDFDAA983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493B44A-85E2-6D17-7D99-154660854A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29EBF6CC-7ED4-03E8-89EB-AA6BEE894D50}"/>
              </a:ext>
            </a:extLst>
          </p:cNvPr>
          <p:cNvPicPr>
            <a:picLocks noChangeAspect="1"/>
          </p:cNvPicPr>
          <p:nvPr/>
        </p:nvPicPr>
        <p:blipFill>
          <a:blip r:embed="rId5"/>
          <a:stretch>
            <a:fillRect/>
          </a:stretch>
        </p:blipFill>
        <p:spPr>
          <a:xfrm>
            <a:off x="649927" y="8075930"/>
            <a:ext cx="1806389" cy="1735457"/>
          </a:xfrm>
          <a:prstGeom prst="rect">
            <a:avLst/>
          </a:prstGeom>
        </p:spPr>
      </p:pic>
      <p:sp>
        <p:nvSpPr>
          <p:cNvPr id="4" name="TextBox 3">
            <a:extLst>
              <a:ext uri="{FF2B5EF4-FFF2-40B4-BE49-F238E27FC236}">
                <a16:creationId xmlns:a16="http://schemas.microsoft.com/office/drawing/2014/main" id="{1D5B1D77-20D8-0787-CC56-6E1204852C69}"/>
              </a:ext>
            </a:extLst>
          </p:cNvPr>
          <p:cNvSpPr txBox="1"/>
          <p:nvPr/>
        </p:nvSpPr>
        <p:spPr>
          <a:xfrm>
            <a:off x="4245459" y="723900"/>
            <a:ext cx="9797081" cy="1754326"/>
          </a:xfrm>
          <a:prstGeom prst="rect">
            <a:avLst/>
          </a:prstGeom>
          <a:noFill/>
        </p:spPr>
        <p:txBody>
          <a:bodyPr wrap="square">
            <a:spAutoFit/>
          </a:bodyPr>
          <a:lstStyle/>
          <a:p>
            <a:pPr algn="ctr"/>
            <a:r>
              <a:rPr lang="en-US" sz="5400" b="1" cap="all" dirty="0">
                <a:solidFill>
                  <a:srgbClr val="0070C0"/>
                </a:solidFill>
                <a:latin typeface="Aptos" panose="020B0004020202020204" pitchFamily="34" charset="0"/>
              </a:rPr>
              <a:t>Maintaining the Context Classification Network</a:t>
            </a:r>
          </a:p>
        </p:txBody>
      </p:sp>
      <p:sp>
        <p:nvSpPr>
          <p:cNvPr id="7" name="TextBox 6">
            <a:extLst>
              <a:ext uri="{FF2B5EF4-FFF2-40B4-BE49-F238E27FC236}">
                <a16:creationId xmlns:a16="http://schemas.microsoft.com/office/drawing/2014/main" id="{668AA33E-4A5C-A072-A581-713ADAE84F30}"/>
              </a:ext>
            </a:extLst>
          </p:cNvPr>
          <p:cNvSpPr txBox="1"/>
          <p:nvPr/>
        </p:nvSpPr>
        <p:spPr>
          <a:xfrm>
            <a:off x="2743200" y="2933700"/>
            <a:ext cx="13336671" cy="3908186"/>
          </a:xfrm>
          <a:prstGeom prst="rect">
            <a:avLst/>
          </a:prstGeom>
          <a:noFill/>
        </p:spPr>
        <p:txBody>
          <a:bodyPr wrap="square" rtlCol="0">
            <a:spAutoFit/>
          </a:bodyPr>
          <a:lstStyle/>
          <a:p>
            <a:pPr>
              <a:lnSpc>
                <a:spcPct val="150000"/>
              </a:lnSpc>
            </a:pPr>
            <a:r>
              <a:rPr lang="en-US" sz="2800" dirty="0">
                <a:solidFill>
                  <a:srgbClr val="0070C0"/>
                </a:solidFill>
                <a:latin typeface="Aptos" panose="020B0004020202020204" pitchFamily="34" charset="0"/>
                <a:cs typeface="Helvetica" panose="020B0604020202020204" pitchFamily="34" charset="0"/>
              </a:rPr>
              <a:t>KYTC’s Division of Planning will oversee the updates to the network.</a:t>
            </a:r>
          </a:p>
          <a:p>
            <a:pPr marL="457200" indent="-457200">
              <a:lnSpc>
                <a:spcPct val="150000"/>
              </a:lnSpc>
              <a:buFont typeface="Arial" panose="020B0604020202020204" pitchFamily="34" charset="0"/>
              <a:buChar char="•"/>
            </a:pPr>
            <a:r>
              <a:rPr lang="en-US" sz="2800" dirty="0">
                <a:solidFill>
                  <a:srgbClr val="0070C0"/>
                </a:solidFill>
                <a:latin typeface="Aptos" panose="020B0004020202020204" pitchFamily="34" charset="0"/>
                <a:cs typeface="Helvetica" panose="020B0604020202020204" pitchFamily="34" charset="0"/>
              </a:rPr>
              <a:t>Ongoing coordination with local planning partners will be needed to identify land use changes and update roadway context classifications to reflect evolving conditions within the transportation network. </a:t>
            </a:r>
          </a:p>
          <a:p>
            <a:pPr marL="457200" indent="-457200">
              <a:lnSpc>
                <a:spcPct val="150000"/>
              </a:lnSpc>
              <a:buFont typeface="Arial" panose="020B0604020202020204" pitchFamily="34" charset="0"/>
              <a:buChar char="•"/>
            </a:pPr>
            <a:r>
              <a:rPr lang="en-US" sz="2800" dirty="0">
                <a:solidFill>
                  <a:srgbClr val="0070C0"/>
                </a:solidFill>
                <a:latin typeface="Aptos" panose="020B0004020202020204" pitchFamily="34" charset="0"/>
                <a:cs typeface="Helvetica" panose="020B0604020202020204" pitchFamily="34" charset="0"/>
              </a:rPr>
              <a:t>The network should be updated to reflect changes in functional classifications made following adjustments to UABs based on new census data.</a:t>
            </a:r>
          </a:p>
        </p:txBody>
      </p:sp>
    </p:spTree>
    <p:extLst>
      <p:ext uri="{BB962C8B-B14F-4D97-AF65-F5344CB8AC3E}">
        <p14:creationId xmlns:p14="http://schemas.microsoft.com/office/powerpoint/2010/main" val="215582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F2CF03-7913-83BC-2CDA-E4413FE637C6}"/>
              </a:ext>
            </a:extLst>
          </p:cNvPr>
          <p:cNvPicPr>
            <a:picLocks noChangeAspect="1"/>
          </p:cNvPicPr>
          <p:nvPr/>
        </p:nvPicPr>
        <p:blipFill>
          <a:blip r:embed="rId3"/>
          <a:stretch>
            <a:fillRect/>
          </a:stretch>
        </p:blipFill>
        <p:spPr>
          <a:xfrm>
            <a:off x="1906361" y="2451436"/>
            <a:ext cx="14475278" cy="6821025"/>
          </a:xfrm>
          <a:prstGeom prst="rect">
            <a:avLst/>
          </a:prstGeom>
        </p:spPr>
      </p:pic>
      <p:pic>
        <p:nvPicPr>
          <p:cNvPr id="4098"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5FA768F3-84BC-FA1D-5416-88B89031DC69}"/>
              </a:ext>
            </a:extLst>
          </p:cNvPr>
          <p:cNvSpPr txBox="1"/>
          <p:nvPr/>
        </p:nvSpPr>
        <p:spPr>
          <a:xfrm>
            <a:off x="3545305" y="348555"/>
            <a:ext cx="9144000" cy="1754326"/>
          </a:xfrm>
          <a:prstGeom prst="rect">
            <a:avLst/>
          </a:prstGeom>
          <a:noFill/>
        </p:spPr>
        <p:txBody>
          <a:bodyPr wrap="square">
            <a:spAutoFit/>
          </a:bodyPr>
          <a:lstStyle/>
          <a:p>
            <a:pPr algn="ctr"/>
            <a:r>
              <a:rPr lang="en-US" sz="5400" b="1" cap="all" dirty="0">
                <a:solidFill>
                  <a:srgbClr val="0070C0"/>
                </a:solidFill>
                <a:latin typeface="Aptos" panose="020B0004020202020204" pitchFamily="34" charset="0"/>
              </a:rPr>
              <a:t>Kytc Maps – </a:t>
            </a:r>
          </a:p>
          <a:p>
            <a:pPr algn="ctr"/>
            <a:r>
              <a:rPr lang="en-US" sz="5400" b="1" cap="all" dirty="0">
                <a:solidFill>
                  <a:srgbClr val="0070C0"/>
                </a:solidFill>
                <a:latin typeface="Aptos" panose="020B0004020202020204" pitchFamily="34" charset="0"/>
              </a:rPr>
              <a:t>Context classification</a:t>
            </a:r>
          </a:p>
        </p:txBody>
      </p:sp>
      <p:pic>
        <p:nvPicPr>
          <p:cNvPr id="7" name="Picture 6">
            <a:extLst>
              <a:ext uri="{FF2B5EF4-FFF2-40B4-BE49-F238E27FC236}">
                <a16:creationId xmlns:a16="http://schemas.microsoft.com/office/drawing/2014/main" id="{F0160FB1-0802-9262-4F24-85584F66DD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478000" y="70186"/>
            <a:ext cx="3619500" cy="3619500"/>
          </a:xfrm>
          <a:prstGeom prst="rect">
            <a:avLst/>
          </a:prstGeom>
        </p:spPr>
      </p:pic>
      <p:pic>
        <p:nvPicPr>
          <p:cNvPr id="4" name="Picture 3">
            <a:extLst>
              <a:ext uri="{FF2B5EF4-FFF2-40B4-BE49-F238E27FC236}">
                <a16:creationId xmlns:a16="http://schemas.microsoft.com/office/drawing/2014/main" id="{46167456-7C8D-77E4-E51F-15D792F0D88A}"/>
              </a:ext>
            </a:extLst>
          </p:cNvPr>
          <p:cNvPicPr>
            <a:picLocks noChangeAspect="1"/>
          </p:cNvPicPr>
          <p:nvPr/>
        </p:nvPicPr>
        <p:blipFill>
          <a:blip r:embed="rId7"/>
          <a:stretch>
            <a:fillRect/>
          </a:stretch>
        </p:blipFill>
        <p:spPr>
          <a:xfrm>
            <a:off x="649927" y="8075930"/>
            <a:ext cx="1806389" cy="173545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extBox 2">
            <a:extLst>
              <a:ext uri="{FF2B5EF4-FFF2-40B4-BE49-F238E27FC236}">
                <a16:creationId xmlns:a16="http://schemas.microsoft.com/office/drawing/2014/main" id="{BB320100-F4F5-3F62-42F9-EFC319EC3DAC}"/>
              </a:ext>
            </a:extLst>
          </p:cNvPr>
          <p:cNvSpPr txBox="1"/>
          <p:nvPr/>
        </p:nvSpPr>
        <p:spPr>
          <a:xfrm>
            <a:off x="1447800" y="2296567"/>
            <a:ext cx="12039600" cy="6494085"/>
          </a:xfrm>
          <a:prstGeom prst="rect">
            <a:avLst/>
          </a:prstGeom>
          <a:noFill/>
        </p:spPr>
        <p:txBody>
          <a:bodyPr wrap="square" rtlCol="0">
            <a:spAutoFit/>
          </a:bodyPr>
          <a:lstStyle/>
          <a:p>
            <a:pPr algn="ctr"/>
            <a:r>
              <a:rPr lang="en-US" sz="6000" b="1" dirty="0">
                <a:solidFill>
                  <a:schemeClr val="tx2"/>
                </a:solidFill>
                <a:latin typeface="Aptos" panose="020B0004020202020204" pitchFamily="34" charset="0"/>
              </a:rPr>
              <a:t>Development of a KYTC Highway Geometric Design Workshop</a:t>
            </a:r>
          </a:p>
          <a:p>
            <a:pPr algn="ctr"/>
            <a:endParaRPr lang="en-US" sz="5400" dirty="0">
              <a:latin typeface="Aptos" panose="020B0004020202020204" pitchFamily="34" charset="0"/>
            </a:endParaRPr>
          </a:p>
          <a:p>
            <a:pPr algn="ctr"/>
            <a:endParaRPr lang="en-US" sz="5400" dirty="0">
              <a:latin typeface="Aptos" panose="020B0004020202020204" pitchFamily="34" charset="0"/>
            </a:endParaRPr>
          </a:p>
          <a:p>
            <a:pPr algn="ctr"/>
            <a:r>
              <a:rPr lang="en-US" sz="4800" dirty="0">
                <a:solidFill>
                  <a:schemeClr val="tx2"/>
                </a:solidFill>
                <a:latin typeface="Aptos" panose="020B0004020202020204" pitchFamily="34" charset="0"/>
              </a:rPr>
              <a:t>“Roadway Geometry Fundamentals”</a:t>
            </a:r>
          </a:p>
          <a:p>
            <a:pPr algn="ctr"/>
            <a:endParaRPr lang="en-US" sz="3200" dirty="0">
              <a:solidFill>
                <a:schemeClr val="tx2"/>
              </a:solidFill>
              <a:latin typeface="Aptos" panose="020B0004020202020204" pitchFamily="34" charset="0"/>
            </a:endParaRPr>
          </a:p>
          <a:p>
            <a:pPr algn="ctr"/>
            <a:endParaRPr lang="en-US" sz="3200" dirty="0">
              <a:solidFill>
                <a:schemeClr val="tx2"/>
              </a:solidFill>
              <a:latin typeface="Aptos" panose="020B0004020202020204" pitchFamily="34" charset="0"/>
            </a:endParaRPr>
          </a:p>
          <a:p>
            <a:pPr algn="ctr"/>
            <a:endParaRPr lang="en-US" sz="3200" dirty="0">
              <a:solidFill>
                <a:schemeClr val="tx2"/>
              </a:solidFill>
              <a:latin typeface="Aptos" panose="020B0004020202020204" pitchFamily="34" charset="0"/>
            </a:endParaRPr>
          </a:p>
          <a:p>
            <a:pPr algn="ctr"/>
            <a:r>
              <a:rPr lang="en-US" sz="4400" dirty="0">
                <a:solidFill>
                  <a:schemeClr val="tx2"/>
                </a:solidFill>
                <a:latin typeface="Aptos" panose="020B0004020202020204" pitchFamily="34" charset="0"/>
              </a:rPr>
              <a:t>SPR 25-672</a:t>
            </a:r>
          </a:p>
        </p:txBody>
      </p:sp>
      <p:pic>
        <p:nvPicPr>
          <p:cNvPr id="2" name="Picture 1">
            <a:extLst>
              <a:ext uri="{FF2B5EF4-FFF2-40B4-BE49-F238E27FC236}">
                <a16:creationId xmlns:a16="http://schemas.microsoft.com/office/drawing/2014/main" id="{6A6568FE-6456-F38D-4302-4F921F9AB1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7581900"/>
            <a:ext cx="2332475" cy="223616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ADE8F-647F-D7FA-8189-7E982993E466}"/>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E2DD40E4-F9A7-0100-EAFF-265E14DF17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8BE0510F-7E13-90C5-B5F5-0373EAAC3B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9FB49542-CD39-CB44-7150-B5AD3B0B79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9006FC58-DD72-129F-5425-E728A3FD6391}"/>
              </a:ext>
            </a:extLst>
          </p:cNvPr>
          <p:cNvSpPr txBox="1"/>
          <p:nvPr/>
        </p:nvSpPr>
        <p:spPr>
          <a:xfrm>
            <a:off x="0" y="1257300"/>
            <a:ext cx="16306800" cy="60170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ts val="30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6000" b="1" i="0" u="none" strike="noStrike" kern="1200" cap="none" spc="0" normalizeH="0" baseline="0" noProof="0" dirty="0">
                <a:ln>
                  <a:noFill/>
                </a:ln>
                <a:solidFill>
                  <a:schemeClr val="tx2"/>
                </a:solidFill>
                <a:effectLst/>
                <a:uLnTx/>
                <a:uFillTx/>
                <a:latin typeface="Aptos" panose="020B0004020202020204" pitchFamily="34" charset="0"/>
                <a:ea typeface="+mn-ea"/>
                <a:cs typeface="+mn-cs"/>
              </a:rPr>
              <a:t>Why is geometric design training needed?</a:t>
            </a:r>
          </a:p>
          <a:p>
            <a:pPr marL="2222500" marR="0" lvl="0" indent="-457200" algn="l" defTabSz="914400" rtl="0" eaLnBrk="0" fontAlgn="base" latinLnBrk="0" hangingPunct="0">
              <a:lnSpc>
                <a:spcPct val="100000"/>
              </a:lnSpc>
              <a:spcBef>
                <a:spcPct val="0"/>
              </a:spcBef>
              <a:spcAft>
                <a:spcPts val="2400"/>
              </a:spcAft>
              <a:buClrTx/>
              <a:buSzTx/>
              <a:buFont typeface="Arial" panose="020B0604020202020204" pitchFamily="34" charset="0"/>
              <a:buChar char="•"/>
              <a:tabLst/>
              <a:defRPr/>
            </a:pPr>
            <a:r>
              <a:rPr kumimoji="0" lang="en-US" sz="4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Geometric design is a core competency</a:t>
            </a:r>
          </a:p>
          <a:p>
            <a:pPr marL="2222500" marR="0" lvl="0" indent="-457200" algn="l" defTabSz="914400" rtl="0" eaLnBrk="0" fontAlgn="base" latinLnBrk="0" hangingPunct="0">
              <a:lnSpc>
                <a:spcPct val="100000"/>
              </a:lnSpc>
              <a:spcBef>
                <a:spcPct val="0"/>
              </a:spcBef>
              <a:spcAft>
                <a:spcPts val="2400"/>
              </a:spcAft>
              <a:buClrTx/>
              <a:buSzTx/>
              <a:buFont typeface="Arial" panose="020B0604020202020204" pitchFamily="34" charset="0"/>
              <a:buChar char="•"/>
              <a:tabLst/>
              <a:defRPr/>
            </a:pPr>
            <a:r>
              <a:rPr lang="en-US" sz="4400" dirty="0">
                <a:solidFill>
                  <a:prstClr val="black"/>
                </a:solidFill>
                <a:latin typeface="Aptos" panose="020B0004020202020204" pitchFamily="34" charset="0"/>
              </a:rPr>
              <a:t>A firm understanding of geometric design is needed to</a:t>
            </a:r>
          </a:p>
          <a:p>
            <a:pPr marL="2794000" lvl="1" indent="-571500">
              <a:spcAft>
                <a:spcPts val="2400"/>
              </a:spcAft>
              <a:buFont typeface="Courier New" panose="02070309020205020404" pitchFamily="49" charset="0"/>
              <a:buChar char="o"/>
            </a:pPr>
            <a:r>
              <a:rPr kumimoji="0" lang="en-US" sz="4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Create safe, efficient, and sustainable roadways</a:t>
            </a:r>
          </a:p>
          <a:p>
            <a:pPr marL="2794000" lvl="1" indent="-571500">
              <a:spcAft>
                <a:spcPts val="2400"/>
              </a:spcAft>
              <a:buFont typeface="Courier New" panose="02070309020205020404" pitchFamily="49" charset="0"/>
              <a:buChar char="o"/>
            </a:pPr>
            <a:r>
              <a:rPr lang="en-US" sz="4400" dirty="0">
                <a:solidFill>
                  <a:prstClr val="black"/>
                </a:solidFill>
                <a:latin typeface="Aptos" panose="020B0004020202020204" pitchFamily="34" charset="0"/>
              </a:rPr>
              <a:t>Tackle complex geometric challenges</a:t>
            </a:r>
          </a:p>
          <a:p>
            <a:pPr marL="2794000" lvl="1" indent="-571500">
              <a:spcAft>
                <a:spcPts val="2400"/>
              </a:spcAft>
              <a:buFont typeface="Courier New" panose="02070309020205020404" pitchFamily="49" charset="0"/>
              <a:buChar char="o"/>
            </a:pPr>
            <a:r>
              <a:rPr lang="en-US" sz="4400" dirty="0">
                <a:solidFill>
                  <a:prstClr val="black"/>
                </a:solidFill>
                <a:latin typeface="Aptos" panose="020B0004020202020204" pitchFamily="34" charset="0"/>
              </a:rPr>
              <a:t>Skillfully apply the latest design guidance</a:t>
            </a:r>
            <a:endParaRPr kumimoji="0" lang="en-US" sz="4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4070431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object 2">
            <a:extLst>
              <a:ext uri="{FF2B5EF4-FFF2-40B4-BE49-F238E27FC236}">
                <a16:creationId xmlns:a16="http://schemas.microsoft.com/office/drawing/2014/main" id="{C1CB5055-6AB7-949B-6287-7FEF540709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A9125C1C-2231-5E9F-1E48-55CF02492D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CF76FD4C-0384-E593-674E-B49A045FEF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93B848EC-1BDF-BBF1-789B-5739A652511B}"/>
              </a:ext>
            </a:extLst>
          </p:cNvPr>
          <p:cNvSpPr txBox="1"/>
          <p:nvPr/>
        </p:nvSpPr>
        <p:spPr>
          <a:xfrm>
            <a:off x="2743200" y="922445"/>
            <a:ext cx="12397205" cy="6940361"/>
          </a:xfrm>
          <a:prstGeom prst="rect">
            <a:avLst/>
          </a:prstGeom>
          <a:noFill/>
        </p:spPr>
        <p:txBody>
          <a:bodyPr wrap="square" rtlCol="0">
            <a:spAutoFit/>
          </a:bodyPr>
          <a:lstStyle/>
          <a:p>
            <a:r>
              <a:rPr lang="en-US" sz="4000" b="1" dirty="0"/>
              <a:t>                  </a:t>
            </a:r>
            <a:r>
              <a:rPr lang="en-US" sz="6000" b="1" dirty="0">
                <a:solidFill>
                  <a:schemeClr val="tx2"/>
                </a:solidFill>
                <a:latin typeface="Aptos" panose="020B0004020202020204" pitchFamily="34" charset="0"/>
              </a:rPr>
              <a:t>Training Objectives</a:t>
            </a:r>
          </a:p>
          <a:p>
            <a:pPr>
              <a:spcAft>
                <a:spcPts val="600"/>
              </a:spcAft>
            </a:pPr>
            <a:endParaRPr lang="en-US" sz="3600" dirty="0">
              <a:latin typeface="Aptos" panose="020B0004020202020204" pitchFamily="34" charset="0"/>
            </a:endParaRPr>
          </a:p>
          <a:p>
            <a:pPr marL="457200" indent="-457200">
              <a:spcAft>
                <a:spcPts val="2400"/>
              </a:spcAft>
              <a:buFont typeface="Arial" panose="020B0604020202020204" pitchFamily="34" charset="0"/>
              <a:buChar char="•"/>
            </a:pPr>
            <a:r>
              <a:rPr lang="en-US" sz="4400" dirty="0">
                <a:latin typeface="Aptos" panose="020B0004020202020204" pitchFamily="34" charset="0"/>
              </a:rPr>
              <a:t>Build a foundation in geometric design principles</a:t>
            </a:r>
          </a:p>
          <a:p>
            <a:pPr marL="457200" indent="-457200">
              <a:spcAft>
                <a:spcPts val="2400"/>
              </a:spcAft>
              <a:buFont typeface="Arial" panose="020B0604020202020204" pitchFamily="34" charset="0"/>
              <a:buChar char="•"/>
            </a:pPr>
            <a:r>
              <a:rPr lang="en-US" sz="4400" dirty="0">
                <a:latin typeface="Aptos" panose="020B0004020202020204" pitchFamily="34" charset="0"/>
              </a:rPr>
              <a:t>Explore the link between roadway geometry and safety</a:t>
            </a:r>
          </a:p>
          <a:p>
            <a:pPr marL="457200" indent="-457200">
              <a:spcBef>
                <a:spcPts val="0"/>
              </a:spcBef>
              <a:spcAft>
                <a:spcPts val="2400"/>
              </a:spcAft>
              <a:buFont typeface="Arial" panose="020B0604020202020204" pitchFamily="34" charset="0"/>
              <a:buChar char="•"/>
            </a:pPr>
            <a:r>
              <a:rPr lang="en-US" sz="4400" dirty="0">
                <a:latin typeface="Aptos" panose="020B0004020202020204" pitchFamily="34" charset="0"/>
              </a:rPr>
              <a:t>Encourage flexibility in design</a:t>
            </a:r>
          </a:p>
          <a:p>
            <a:pPr marL="457200" indent="-457200">
              <a:spcAft>
                <a:spcPts val="2400"/>
              </a:spcAft>
              <a:buFont typeface="Arial" panose="020B0604020202020204" pitchFamily="34" charset="0"/>
              <a:buChar char="•"/>
            </a:pPr>
            <a:r>
              <a:rPr lang="en-US" sz="4400" dirty="0">
                <a:latin typeface="Aptos" panose="020B0004020202020204" pitchFamily="34" charset="0"/>
              </a:rPr>
              <a:t>Apply principles to real-world scenarios</a:t>
            </a:r>
          </a:p>
          <a:p>
            <a:pPr marL="457200" indent="-457200">
              <a:spcAft>
                <a:spcPts val="2400"/>
              </a:spcAft>
              <a:buFont typeface="Arial" panose="020B0604020202020204" pitchFamily="34" charset="0"/>
              <a:buChar char="•"/>
            </a:pPr>
            <a:r>
              <a:rPr lang="en-US" sz="4400" dirty="0">
                <a:latin typeface="Aptos" panose="020B0004020202020204" pitchFamily="34" charset="0"/>
              </a:rPr>
              <a:t>Understand Kentucky's standard practices</a:t>
            </a:r>
          </a:p>
        </p:txBody>
      </p:sp>
      <p:pic>
        <p:nvPicPr>
          <p:cNvPr id="6" name="Picture 5" descr="A red and white target with a dart in the center&#10;&#10;AI-generated content may be incorrect.">
            <a:extLst>
              <a:ext uri="{FF2B5EF4-FFF2-40B4-BE49-F238E27FC236}">
                <a16:creationId xmlns:a16="http://schemas.microsoft.com/office/drawing/2014/main" id="{392BD04E-AF78-E7B1-D0CF-EB1C60886A93}"/>
              </a:ext>
            </a:extLst>
          </p:cNvPr>
          <p:cNvPicPr>
            <a:picLocks noChangeAspect="1"/>
          </p:cNvPicPr>
          <p:nvPr/>
        </p:nvPicPr>
        <p:blipFill>
          <a:blip r:embed="rId6"/>
          <a:srcRect l="17122" t="14236" r="13761" b="17272"/>
          <a:stretch>
            <a:fillRect/>
          </a:stretch>
        </p:blipFill>
        <p:spPr>
          <a:xfrm>
            <a:off x="3875118" y="800100"/>
            <a:ext cx="1306482" cy="129465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object 2">
            <a:extLst>
              <a:ext uri="{FF2B5EF4-FFF2-40B4-BE49-F238E27FC236}">
                <a16:creationId xmlns:a16="http://schemas.microsoft.com/office/drawing/2014/main" id="{856328BA-C994-5CD3-5ED9-BD9E88C47716}"/>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D35D81B0-FA84-22EC-4295-5F937C8526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AE4F2A8-434B-F112-D318-C26F197C96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 name="Diagram 2">
            <a:extLst>
              <a:ext uri="{FF2B5EF4-FFF2-40B4-BE49-F238E27FC236}">
                <a16:creationId xmlns:a16="http://schemas.microsoft.com/office/drawing/2014/main" id="{C21EF2B3-9388-3172-5E06-3A1B6156FD9C}"/>
              </a:ext>
            </a:extLst>
          </p:cNvPr>
          <p:cNvGraphicFramePr/>
          <p:nvPr/>
        </p:nvGraphicFramePr>
        <p:xfrm>
          <a:off x="271133" y="2705100"/>
          <a:ext cx="17869564" cy="735636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7" name="TextBox 16">
            <a:extLst>
              <a:ext uri="{FF2B5EF4-FFF2-40B4-BE49-F238E27FC236}">
                <a16:creationId xmlns:a16="http://schemas.microsoft.com/office/drawing/2014/main" id="{4D7CDAD7-9774-51F3-BD1F-20A233D82A74}"/>
              </a:ext>
            </a:extLst>
          </p:cNvPr>
          <p:cNvSpPr txBox="1"/>
          <p:nvPr/>
        </p:nvSpPr>
        <p:spPr>
          <a:xfrm>
            <a:off x="1053794" y="7593092"/>
            <a:ext cx="1156006" cy="1055608"/>
          </a:xfrm>
          <a:prstGeom prst="roundRect">
            <a:avLst/>
          </a:prstGeom>
          <a:solidFill>
            <a:schemeClr val="accent5">
              <a:lumMod val="20000"/>
              <a:lumOff val="80000"/>
            </a:schemeClr>
          </a:solidFill>
        </p:spPr>
        <p:txBody>
          <a:bodyPr wrap="square" rtlCol="0">
            <a:spAutoFit/>
          </a:bodyPr>
          <a:lstStyle/>
          <a:p>
            <a:pPr algn="ctr"/>
            <a:r>
              <a:rPr lang="en-US" sz="2800" dirty="0"/>
              <a:t>July 2024</a:t>
            </a:r>
          </a:p>
        </p:txBody>
      </p:sp>
      <p:sp>
        <p:nvSpPr>
          <p:cNvPr id="19" name="TextBox 18">
            <a:extLst>
              <a:ext uri="{FF2B5EF4-FFF2-40B4-BE49-F238E27FC236}">
                <a16:creationId xmlns:a16="http://schemas.microsoft.com/office/drawing/2014/main" id="{930FCCE7-3528-490C-7F07-F81E2086E984}"/>
              </a:ext>
            </a:extLst>
          </p:cNvPr>
          <p:cNvSpPr txBox="1"/>
          <p:nvPr/>
        </p:nvSpPr>
        <p:spPr>
          <a:xfrm>
            <a:off x="6902498" y="7593092"/>
            <a:ext cx="1631902" cy="1055608"/>
          </a:xfrm>
          <a:prstGeom prst="roundRect">
            <a:avLst/>
          </a:prstGeom>
          <a:solidFill>
            <a:schemeClr val="accent5">
              <a:lumMod val="20000"/>
              <a:lumOff val="80000"/>
            </a:schemeClr>
          </a:solidFill>
        </p:spPr>
        <p:txBody>
          <a:bodyPr wrap="square" rtlCol="0">
            <a:spAutoFit/>
          </a:bodyPr>
          <a:lstStyle/>
          <a:p>
            <a:pPr algn="ctr"/>
            <a:r>
              <a:rPr lang="en-US" sz="2800" dirty="0"/>
              <a:t>October 2025</a:t>
            </a:r>
          </a:p>
        </p:txBody>
      </p:sp>
      <p:sp>
        <p:nvSpPr>
          <p:cNvPr id="21" name="TextBox 20">
            <a:extLst>
              <a:ext uri="{FF2B5EF4-FFF2-40B4-BE49-F238E27FC236}">
                <a16:creationId xmlns:a16="http://schemas.microsoft.com/office/drawing/2014/main" id="{A25DF8A9-A2A2-6C9F-2DA1-4EC5708B1A08}"/>
              </a:ext>
            </a:extLst>
          </p:cNvPr>
          <p:cNvSpPr txBox="1"/>
          <p:nvPr/>
        </p:nvSpPr>
        <p:spPr>
          <a:xfrm>
            <a:off x="3657600" y="7598616"/>
            <a:ext cx="2057400" cy="973884"/>
          </a:xfrm>
          <a:prstGeom prst="roundRect">
            <a:avLst/>
          </a:prstGeom>
          <a:solidFill>
            <a:schemeClr val="accent5">
              <a:lumMod val="20000"/>
              <a:lumOff val="80000"/>
            </a:schemeClr>
          </a:solidFill>
        </p:spPr>
        <p:txBody>
          <a:bodyPr wrap="square" tIns="9144" bIns="9144" rtlCol="0">
            <a:spAutoFit/>
          </a:bodyPr>
          <a:lstStyle/>
          <a:p>
            <a:pPr algn="ctr"/>
            <a:r>
              <a:rPr lang="en-US" sz="2800" dirty="0"/>
              <a:t>September 2025</a:t>
            </a:r>
          </a:p>
        </p:txBody>
      </p:sp>
      <p:sp>
        <p:nvSpPr>
          <p:cNvPr id="23" name="TextBox 22">
            <a:extLst>
              <a:ext uri="{FF2B5EF4-FFF2-40B4-BE49-F238E27FC236}">
                <a16:creationId xmlns:a16="http://schemas.microsoft.com/office/drawing/2014/main" id="{BB6990E1-7CD6-61FF-2ED4-B05DFC65FDB3}"/>
              </a:ext>
            </a:extLst>
          </p:cNvPr>
          <p:cNvSpPr txBox="1"/>
          <p:nvPr/>
        </p:nvSpPr>
        <p:spPr>
          <a:xfrm>
            <a:off x="13245794" y="7593092"/>
            <a:ext cx="1156006" cy="1055608"/>
          </a:xfrm>
          <a:prstGeom prst="roundRect">
            <a:avLst/>
          </a:prstGeom>
          <a:solidFill>
            <a:schemeClr val="accent5">
              <a:lumMod val="20000"/>
              <a:lumOff val="80000"/>
            </a:schemeClr>
          </a:solidFill>
        </p:spPr>
        <p:txBody>
          <a:bodyPr wrap="square" rtlCol="0">
            <a:spAutoFit/>
          </a:bodyPr>
          <a:lstStyle/>
          <a:p>
            <a:pPr algn="ctr"/>
            <a:r>
              <a:rPr lang="en-US" sz="2800" dirty="0"/>
              <a:t>June 2026</a:t>
            </a:r>
          </a:p>
        </p:txBody>
      </p:sp>
      <p:sp>
        <p:nvSpPr>
          <p:cNvPr id="25" name="TextBox 24">
            <a:extLst>
              <a:ext uri="{FF2B5EF4-FFF2-40B4-BE49-F238E27FC236}">
                <a16:creationId xmlns:a16="http://schemas.microsoft.com/office/drawing/2014/main" id="{4FA5E092-035D-712A-3250-AF64120C5C0E}"/>
              </a:ext>
            </a:extLst>
          </p:cNvPr>
          <p:cNvSpPr txBox="1"/>
          <p:nvPr/>
        </p:nvSpPr>
        <p:spPr>
          <a:xfrm>
            <a:off x="9950451" y="7593092"/>
            <a:ext cx="1555749" cy="1055608"/>
          </a:xfrm>
          <a:prstGeom prst="roundRect">
            <a:avLst/>
          </a:prstGeom>
          <a:solidFill>
            <a:schemeClr val="accent5">
              <a:lumMod val="20000"/>
              <a:lumOff val="80000"/>
            </a:schemeClr>
          </a:solidFill>
        </p:spPr>
        <p:txBody>
          <a:bodyPr wrap="square" rtlCol="0">
            <a:spAutoFit/>
          </a:bodyPr>
          <a:lstStyle/>
          <a:p>
            <a:pPr algn="ctr"/>
            <a:r>
              <a:rPr lang="en-US" sz="2800" dirty="0"/>
              <a:t>Spring</a:t>
            </a:r>
          </a:p>
          <a:p>
            <a:pPr algn="ctr"/>
            <a:r>
              <a:rPr lang="en-US" sz="2800" dirty="0"/>
              <a:t>2026</a:t>
            </a:r>
          </a:p>
        </p:txBody>
      </p:sp>
      <p:sp>
        <p:nvSpPr>
          <p:cNvPr id="27" name="TextBox 26">
            <a:extLst>
              <a:ext uri="{FF2B5EF4-FFF2-40B4-BE49-F238E27FC236}">
                <a16:creationId xmlns:a16="http://schemas.microsoft.com/office/drawing/2014/main" id="{238B6F12-8C81-7BDA-CF05-884125E39025}"/>
              </a:ext>
            </a:extLst>
          </p:cNvPr>
          <p:cNvSpPr txBox="1"/>
          <p:nvPr/>
        </p:nvSpPr>
        <p:spPr>
          <a:xfrm>
            <a:off x="15970298" y="7593092"/>
            <a:ext cx="1631902" cy="1055608"/>
          </a:xfrm>
          <a:prstGeom prst="roundRect">
            <a:avLst/>
          </a:prstGeom>
          <a:solidFill>
            <a:schemeClr val="accent5">
              <a:lumMod val="20000"/>
              <a:lumOff val="80000"/>
            </a:schemeClr>
          </a:solidFill>
        </p:spPr>
        <p:txBody>
          <a:bodyPr wrap="square" rtlCol="0">
            <a:spAutoFit/>
          </a:bodyPr>
          <a:lstStyle/>
          <a:p>
            <a:pPr algn="ctr"/>
            <a:r>
              <a:rPr lang="en-US" sz="2800" dirty="0"/>
              <a:t>Through 2026</a:t>
            </a:r>
          </a:p>
        </p:txBody>
      </p:sp>
      <p:sp>
        <p:nvSpPr>
          <p:cNvPr id="29" name="TextBox 28">
            <a:extLst>
              <a:ext uri="{FF2B5EF4-FFF2-40B4-BE49-F238E27FC236}">
                <a16:creationId xmlns:a16="http://schemas.microsoft.com/office/drawing/2014/main" id="{620118AC-6E67-5E69-CA71-93CA58FBFCDB}"/>
              </a:ext>
            </a:extLst>
          </p:cNvPr>
          <p:cNvSpPr txBox="1"/>
          <p:nvPr/>
        </p:nvSpPr>
        <p:spPr>
          <a:xfrm>
            <a:off x="4050272" y="2019300"/>
            <a:ext cx="8141728" cy="1015663"/>
          </a:xfrm>
          <a:prstGeom prst="rect">
            <a:avLst/>
          </a:prstGeom>
          <a:noFill/>
        </p:spPr>
        <p:txBody>
          <a:bodyPr wrap="square" rtlCol="0">
            <a:spAutoFit/>
          </a:bodyPr>
          <a:lstStyle/>
          <a:p>
            <a:r>
              <a:rPr lang="en-US" sz="4000" b="1" dirty="0"/>
              <a:t>            </a:t>
            </a:r>
            <a:r>
              <a:rPr lang="en-US" sz="6000" b="1" dirty="0">
                <a:solidFill>
                  <a:schemeClr val="tx2"/>
                </a:solidFill>
                <a:latin typeface="Aptos" panose="020B0004020202020204" pitchFamily="34" charset="0"/>
              </a:rPr>
              <a:t>Project Timeline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FBDAF612-07B0-85E0-2C50-9350151DF6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2">
            <a:extLst>
              <a:ext uri="{FF2B5EF4-FFF2-40B4-BE49-F238E27FC236}">
                <a16:creationId xmlns:a16="http://schemas.microsoft.com/office/drawing/2014/main" id="{8D1F9D98-FBB1-99AD-F2F8-9C41BDBFBB51}"/>
              </a:ext>
            </a:extLst>
          </p:cNvPr>
          <p:cNvGraphicFramePr>
            <a:graphicFrameLocks noGrp="1"/>
          </p:cNvGraphicFramePr>
          <p:nvPr/>
        </p:nvGraphicFramePr>
        <p:xfrm>
          <a:off x="2895600" y="1309740"/>
          <a:ext cx="12420600" cy="7186560"/>
        </p:xfrm>
        <a:graphic>
          <a:graphicData uri="http://schemas.openxmlformats.org/drawingml/2006/table">
            <a:tbl>
              <a:tblPr firstRow="1" bandRow="1">
                <a:tableStyleId>{5C22544A-7EE6-4342-B048-85BDC9FD1C3A}</a:tableStyleId>
              </a:tblPr>
              <a:tblGrid>
                <a:gridCol w="5727260">
                  <a:extLst>
                    <a:ext uri="{9D8B030D-6E8A-4147-A177-3AD203B41FA5}">
                      <a16:colId xmlns:a16="http://schemas.microsoft.com/office/drawing/2014/main" val="2884487226"/>
                    </a:ext>
                  </a:extLst>
                </a:gridCol>
                <a:gridCol w="6693340">
                  <a:extLst>
                    <a:ext uri="{9D8B030D-6E8A-4147-A177-3AD203B41FA5}">
                      <a16:colId xmlns:a16="http://schemas.microsoft.com/office/drawing/2014/main" val="184608523"/>
                    </a:ext>
                  </a:extLst>
                </a:gridCol>
              </a:tblGrid>
              <a:tr h="811898">
                <a:tc gridSpan="2">
                  <a:txBody>
                    <a:bodyPr/>
                    <a:lstStyle/>
                    <a:p>
                      <a:pPr algn="ctr"/>
                      <a:r>
                        <a:rPr lang="en-US" sz="4800" dirty="0">
                          <a:latin typeface="Helvetica" panose="020B0604020202020204" pitchFamily="34" charset="0"/>
                          <a:cs typeface="Helvetica" panose="020B0604020202020204" pitchFamily="34" charset="0"/>
                        </a:rPr>
                        <a:t>Training Topic Module Structure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dirty="0"/>
                    </a:p>
                  </a:txBody>
                  <a:tcPr/>
                </a:tc>
                <a:extLst>
                  <a:ext uri="{0D108BD9-81ED-4DB2-BD59-A6C34878D82A}">
                    <a16:rowId xmlns:a16="http://schemas.microsoft.com/office/drawing/2014/main" val="3883992145"/>
                  </a:ext>
                </a:extLst>
              </a:tr>
              <a:tr h="636360">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Geometric Design Introduction</a:t>
                      </a:r>
                    </a:p>
                  </a:txBody>
                  <a:tcPr anchor="ct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schemeClr val="accent1">
                              <a:lumMod val="50000"/>
                            </a:schemeClr>
                          </a:solidFill>
                          <a:latin typeface="Helvetica" panose="020B0604020202020204" pitchFamily="34" charset="0"/>
                          <a:cs typeface="Helvetica" panose="020B0604020202020204" pitchFamily="34" charset="0"/>
                        </a:rPr>
                        <a:t>Combined Horizontal &amp; Vertical Algmt.</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93153203"/>
                  </a:ext>
                </a:extLst>
              </a:tr>
              <a:tr h="636360">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Highway Design Philosophy*</a:t>
                      </a:r>
                    </a:p>
                  </a:txBody>
                  <a:tcPr anchor="ctr">
                    <a:lnL w="12700" cap="flat" cmpd="sng" algn="ctr">
                      <a:solidFill>
                        <a:schemeClr val="tx1"/>
                      </a:solidFill>
                      <a:prstDash val="solid"/>
                      <a:round/>
                      <a:headEnd type="none" w="med" len="med"/>
                      <a:tailEnd type="none" w="med" len="med"/>
                    </a:lnL>
                  </a:tcPr>
                </a:tc>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Roadway Cross Sections*</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732891443"/>
                  </a:ext>
                </a:extLst>
              </a:tr>
              <a:tr h="636360">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Geometric Design Resources</a:t>
                      </a:r>
                    </a:p>
                  </a:txBody>
                  <a:tcPr anchor="ctr">
                    <a:lnL w="12700" cap="flat" cmpd="sng" algn="ctr">
                      <a:solidFill>
                        <a:schemeClr val="tx1"/>
                      </a:solidFill>
                      <a:prstDash val="solid"/>
                      <a:round/>
                      <a:headEnd type="none" w="med" len="med"/>
                      <a:tailEnd type="none" w="med" len="med"/>
                    </a:lnL>
                  </a:tcPr>
                </a:tc>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Roadside Safety</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31237910"/>
                  </a:ext>
                </a:extLst>
              </a:tr>
              <a:tr h="636360">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General Design Considerations*</a:t>
                      </a:r>
                    </a:p>
                  </a:txBody>
                  <a:tcPr anchor="ctr">
                    <a:lnL w="12700" cap="flat" cmpd="sng" algn="ctr">
                      <a:solidFill>
                        <a:schemeClr val="tx1"/>
                      </a:solidFill>
                      <a:prstDash val="solid"/>
                      <a:round/>
                      <a:headEnd type="none" w="med" len="med"/>
                      <a:tailEnd type="none" w="med" len="med"/>
                    </a:lnL>
                  </a:tcPr>
                </a:tc>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Designing for Speed Management</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946119780"/>
                  </a:ext>
                </a:extLst>
              </a:tr>
              <a:tr h="636360">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Roadway Classifications</a:t>
                      </a:r>
                    </a:p>
                  </a:txBody>
                  <a:tcPr anchor="ctr">
                    <a:lnL w="12700" cap="flat" cmpd="sng" algn="ctr">
                      <a:solidFill>
                        <a:schemeClr val="tx1"/>
                      </a:solidFill>
                      <a:prstDash val="solid"/>
                      <a:round/>
                      <a:headEnd type="none" w="med" len="med"/>
                      <a:tailEnd type="none" w="med" len="med"/>
                    </a:lnL>
                  </a:tcPr>
                </a:tc>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2 + 1 Roadways</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35435984"/>
                  </a:ext>
                </a:extLst>
              </a:tr>
              <a:tr h="636360">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Human Factors in Road Design</a:t>
                      </a:r>
                    </a:p>
                  </a:txBody>
                  <a:tcPr anchor="ctr">
                    <a:lnL w="12700" cap="flat" cmpd="sng" algn="ctr">
                      <a:solidFill>
                        <a:schemeClr val="tx1"/>
                      </a:solidFill>
                      <a:prstDash val="solid"/>
                      <a:round/>
                      <a:headEnd type="none" w="med" len="med"/>
                      <a:tailEnd type="none" w="med" len="med"/>
                    </a:lnL>
                  </a:tcPr>
                </a:tc>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At-Grade Intersection Overview</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54773528"/>
                  </a:ext>
                </a:extLst>
              </a:tr>
              <a:tr h="636360">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Vehicle Speeds*</a:t>
                      </a:r>
                    </a:p>
                  </a:txBody>
                  <a:tcPr anchor="ctr">
                    <a:lnL w="12700" cap="flat" cmpd="sng" algn="ctr">
                      <a:solidFill>
                        <a:schemeClr val="tx1"/>
                      </a:solidFill>
                      <a:prstDash val="solid"/>
                      <a:round/>
                      <a:headEnd type="none" w="med" len="med"/>
                      <a:tailEnd type="none" w="med" len="med"/>
                    </a:lnL>
                  </a:tcPr>
                </a:tc>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Intersection Geometry*</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93791824"/>
                  </a:ext>
                </a:extLst>
              </a:tr>
              <a:tr h="636360">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Sight Distance</a:t>
                      </a:r>
                    </a:p>
                  </a:txBody>
                  <a:tcPr anchor="ctr">
                    <a:lnL w="12700" cap="flat" cmpd="sng" algn="ctr">
                      <a:solidFill>
                        <a:schemeClr val="tx1"/>
                      </a:solidFill>
                      <a:prstDash val="solid"/>
                      <a:round/>
                      <a:headEnd type="none" w="med" len="med"/>
                      <a:tailEnd type="none" w="med" len="med"/>
                    </a:lnL>
                  </a:tcPr>
                </a:tc>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Evaluation of Geometric Design</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239711013"/>
                  </a:ext>
                </a:extLst>
              </a:tr>
              <a:tr h="636360">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Horizontal Alignment*</a:t>
                      </a:r>
                    </a:p>
                  </a:txBody>
                  <a:tcPr anchor="ctr">
                    <a:lnL w="12700" cap="flat" cmpd="sng" algn="ctr">
                      <a:solidFill>
                        <a:schemeClr val="tx1"/>
                      </a:solidFill>
                      <a:prstDash val="solid"/>
                      <a:round/>
                      <a:headEnd type="none" w="med" len="med"/>
                      <a:tailEnd type="none" w="med" len="med"/>
                    </a:lnL>
                  </a:tcPr>
                </a:tc>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Contract Documents</a:t>
                      </a: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03473958"/>
                  </a:ext>
                </a:extLst>
              </a:tr>
              <a:tr h="636360">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Vertical Alignment</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l"/>
                      <a:r>
                        <a:rPr lang="en-US" sz="2800" dirty="0">
                          <a:solidFill>
                            <a:schemeClr val="accent1">
                              <a:lumMod val="50000"/>
                            </a:schemeClr>
                          </a:solidFill>
                          <a:latin typeface="Helvetica" panose="020B0604020202020204" pitchFamily="34" charset="0"/>
                          <a:cs typeface="Helvetica" panose="020B0604020202020204" pitchFamily="34" charset="0"/>
                        </a:rPr>
                        <a:t>Case Studies</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4405515"/>
                  </a:ext>
                </a:extLst>
              </a:tr>
            </a:tbl>
          </a:graphicData>
        </a:graphic>
      </p:graphicFrame>
      <p:sp>
        <p:nvSpPr>
          <p:cNvPr id="4" name="TextBox 3">
            <a:extLst>
              <a:ext uri="{FF2B5EF4-FFF2-40B4-BE49-F238E27FC236}">
                <a16:creationId xmlns:a16="http://schemas.microsoft.com/office/drawing/2014/main" id="{769BA986-7A44-F1B6-B7FB-8CEE5E8FF7F8}"/>
              </a:ext>
            </a:extLst>
          </p:cNvPr>
          <p:cNvSpPr txBox="1"/>
          <p:nvPr/>
        </p:nvSpPr>
        <p:spPr>
          <a:xfrm>
            <a:off x="2743200" y="8506480"/>
            <a:ext cx="6019800" cy="523220"/>
          </a:xfrm>
          <a:prstGeom prst="rect">
            <a:avLst/>
          </a:prstGeom>
          <a:noFill/>
        </p:spPr>
        <p:txBody>
          <a:bodyPr wrap="square" rtlCol="0">
            <a:spAutoFit/>
          </a:bodyPr>
          <a:lstStyle/>
          <a:p>
            <a:r>
              <a:rPr lang="en-US" sz="2800" i="1" dirty="0">
                <a:latin typeface="Aptos" panose="020B0004020202020204" pitchFamily="34" charset="0"/>
              </a:rPr>
              <a:t>*Module with group class exercise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BB881-6D9B-C8F3-4EFB-8D76B7BE5764}"/>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65CD34BC-5FEE-A31A-26AE-22EA3EA67A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F1DB3445-8B2B-019C-B4E4-CAAF7B43D5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F7B6D2B8-52F6-0F95-A519-665D75278695}"/>
              </a:ext>
            </a:extLst>
          </p:cNvPr>
          <p:cNvSpPr txBox="1"/>
          <p:nvPr/>
        </p:nvSpPr>
        <p:spPr>
          <a:xfrm>
            <a:off x="2459038" y="1250126"/>
            <a:ext cx="13369925" cy="3893374"/>
          </a:xfrm>
          <a:prstGeom prst="rect">
            <a:avLst/>
          </a:prstGeom>
          <a:noFill/>
        </p:spPr>
        <p:txBody>
          <a:bodyPr wrap="square" rtlCol="0">
            <a:spAutoFit/>
          </a:bodyPr>
          <a:lstStyle/>
          <a:p>
            <a:pPr marL="0" marR="0" lvl="0" indent="0" defTabSz="914400" rtl="0" eaLnBrk="0" fontAlgn="base" latinLnBrk="0" hangingPunct="0">
              <a:lnSpc>
                <a:spcPct val="100000"/>
              </a:lnSpc>
              <a:spcBef>
                <a:spcPct val="0"/>
              </a:spcBef>
              <a:spcAft>
                <a:spcPts val="30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n-US" sz="6000" b="1" i="0" u="none" strike="noStrike" kern="1200" cap="none" spc="0" normalizeH="0" baseline="0" noProof="0" dirty="0">
                <a:ln>
                  <a:noFill/>
                </a:ln>
                <a:solidFill>
                  <a:schemeClr val="tx2"/>
                </a:solidFill>
                <a:effectLst/>
                <a:uLnTx/>
                <a:uFillTx/>
                <a:latin typeface="Aptos" panose="020B0004020202020204" pitchFamily="34" charset="0"/>
                <a:ea typeface="+mn-ea"/>
                <a:cs typeface="+mn-cs"/>
              </a:rPr>
              <a:t>Training Summary</a:t>
            </a:r>
          </a:p>
          <a:p>
            <a:pPr marL="2222500" marR="0" lvl="0" indent="-457200" defTabSz="914400" rtl="0" eaLnBrk="0" fontAlgn="base" latinLnBrk="0" hangingPunct="0">
              <a:lnSpc>
                <a:spcPct val="100000"/>
              </a:lnSpc>
              <a:spcBef>
                <a:spcPct val="0"/>
              </a:spcBef>
              <a:spcAft>
                <a:spcPts val="1800"/>
              </a:spcAft>
              <a:buClrTx/>
              <a:buSzTx/>
              <a:buFont typeface="Arial" panose="020B0604020202020204" pitchFamily="34" charset="0"/>
              <a:buChar char="•"/>
              <a:tabLst/>
              <a:defRPr/>
            </a:pPr>
            <a:r>
              <a:rPr kumimoji="0" lang="en-US" sz="4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Twenty modules spread over five days</a:t>
            </a:r>
          </a:p>
          <a:p>
            <a:pPr marL="2222500" marR="0" lvl="0" indent="-457200" defTabSz="914400" rtl="0" eaLnBrk="0" fontAlgn="base" latinLnBrk="0" hangingPunct="0">
              <a:lnSpc>
                <a:spcPct val="100000"/>
              </a:lnSpc>
              <a:spcBef>
                <a:spcPct val="0"/>
              </a:spcBef>
              <a:spcAft>
                <a:spcPts val="1800"/>
              </a:spcAft>
              <a:buClrTx/>
              <a:buSzTx/>
              <a:buFont typeface="Arial" panose="020B0604020202020204" pitchFamily="34" charset="0"/>
              <a:buChar char="•"/>
              <a:tabLst/>
              <a:defRPr/>
            </a:pPr>
            <a:r>
              <a:rPr lang="en-US" sz="4400" dirty="0">
                <a:solidFill>
                  <a:prstClr val="black"/>
                </a:solidFill>
                <a:latin typeface="Aptos" panose="020B0004020202020204" pitchFamily="34" charset="0"/>
              </a:rPr>
              <a:t>Five training days spread over two weeks</a:t>
            </a:r>
          </a:p>
          <a:p>
            <a:pPr marL="2222500" marR="0" lvl="0" indent="-457200" defTabSz="914400" rtl="0" eaLnBrk="0" fontAlgn="base" latinLnBrk="0" hangingPunct="0">
              <a:lnSpc>
                <a:spcPct val="100000"/>
              </a:lnSpc>
              <a:spcBef>
                <a:spcPct val="0"/>
              </a:spcBef>
              <a:spcAft>
                <a:spcPts val="1800"/>
              </a:spcAft>
              <a:buClrTx/>
              <a:buSzTx/>
              <a:buFont typeface="Arial" panose="020B0604020202020204" pitchFamily="34" charset="0"/>
              <a:buChar char="•"/>
              <a:tabLst/>
              <a:defRPr/>
            </a:pPr>
            <a:r>
              <a:rPr lang="en-US" sz="4400" dirty="0">
                <a:solidFill>
                  <a:prstClr val="black"/>
                </a:solidFill>
                <a:latin typeface="Aptos" panose="020B0004020202020204" pitchFamily="34" charset="0"/>
              </a:rPr>
              <a:t>Collaboratively taught by KYTC and KTC staff</a:t>
            </a:r>
            <a:endParaRPr kumimoji="0" lang="en-US" sz="4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pic>
        <p:nvPicPr>
          <p:cNvPr id="8" name="object 2">
            <a:extLst>
              <a:ext uri="{FF2B5EF4-FFF2-40B4-BE49-F238E27FC236}">
                <a16:creationId xmlns:a16="http://schemas.microsoft.com/office/drawing/2014/main" id="{B52ABD7F-FD81-3C6A-5786-D8E1A10DB3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10971CFE-99D3-8EB6-2189-A588A2195B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56766" y="5639212"/>
            <a:ext cx="5730834" cy="4298126"/>
          </a:xfrm>
          <a:prstGeom prst="rect">
            <a:avLst/>
          </a:prstGeom>
        </p:spPr>
      </p:pic>
      <p:pic>
        <p:nvPicPr>
          <p:cNvPr id="3" name="Picture 2">
            <a:extLst>
              <a:ext uri="{FF2B5EF4-FFF2-40B4-BE49-F238E27FC236}">
                <a16:creationId xmlns:a16="http://schemas.microsoft.com/office/drawing/2014/main" id="{4EEFE849-D577-41B6-21CB-4A155DBA8EA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08960" y="5639210"/>
            <a:ext cx="5730240" cy="4297680"/>
          </a:xfrm>
          <a:prstGeom prst="rect">
            <a:avLst/>
          </a:prstGeom>
        </p:spPr>
      </p:pic>
    </p:spTree>
    <p:extLst>
      <p:ext uri="{BB962C8B-B14F-4D97-AF65-F5344CB8AC3E}">
        <p14:creationId xmlns:p14="http://schemas.microsoft.com/office/powerpoint/2010/main" val="3795530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object 2">
            <a:extLst>
              <a:ext uri="{FF2B5EF4-FFF2-40B4-BE49-F238E27FC236}">
                <a16:creationId xmlns:a16="http://schemas.microsoft.com/office/drawing/2014/main" id="{E0AB04F3-58F0-AA1F-1F67-AA3711DF12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020CD2ED-8A1D-632A-3447-00CB22710417}"/>
              </a:ext>
            </a:extLst>
          </p:cNvPr>
          <p:cNvSpPr txBox="1"/>
          <p:nvPr/>
        </p:nvSpPr>
        <p:spPr>
          <a:xfrm>
            <a:off x="685800" y="2400300"/>
            <a:ext cx="9220200" cy="7001917"/>
          </a:xfrm>
          <a:prstGeom prst="rect">
            <a:avLst/>
          </a:prstGeom>
          <a:noFill/>
        </p:spPr>
        <p:txBody>
          <a:bodyPr wrap="square" rtlCol="0">
            <a:spAutoFit/>
          </a:bodyPr>
          <a:lstStyle/>
          <a:p>
            <a:pPr>
              <a:spcAft>
                <a:spcPts val="3000"/>
              </a:spcAft>
            </a:pPr>
            <a:r>
              <a:rPr lang="en-US" sz="6000" b="1" dirty="0">
                <a:solidFill>
                  <a:schemeClr val="tx2"/>
                </a:solidFill>
                <a:latin typeface="Aptos" panose="020B0004020202020204" pitchFamily="34" charset="0"/>
              </a:rPr>
              <a:t>Training Participation</a:t>
            </a:r>
          </a:p>
          <a:p>
            <a:pPr marL="457200" indent="-457200">
              <a:spcAft>
                <a:spcPts val="2400"/>
              </a:spcAft>
              <a:buFont typeface="Arial" panose="020B0604020202020204" pitchFamily="34" charset="0"/>
              <a:buChar char="•"/>
            </a:pPr>
            <a:r>
              <a:rPr lang="en-US" sz="4400" dirty="0">
                <a:latin typeface="Aptos" panose="020B0004020202020204" pitchFamily="34" charset="0"/>
              </a:rPr>
              <a:t>120 participants over four trainings</a:t>
            </a:r>
          </a:p>
          <a:p>
            <a:pPr marL="457200" indent="-457200">
              <a:spcAft>
                <a:spcPts val="2400"/>
              </a:spcAft>
              <a:buFont typeface="Arial" panose="020B0604020202020204" pitchFamily="34" charset="0"/>
              <a:buChar char="•"/>
            </a:pPr>
            <a:r>
              <a:rPr lang="en-US" sz="4400" dirty="0">
                <a:latin typeface="Aptos" panose="020B0004020202020204" pitchFamily="34" charset="0"/>
              </a:rPr>
              <a:t>35% KYTC District Office Staff</a:t>
            </a:r>
          </a:p>
          <a:p>
            <a:pPr marL="457200" indent="-457200">
              <a:spcAft>
                <a:spcPts val="2400"/>
              </a:spcAft>
              <a:buFont typeface="Arial" panose="020B0604020202020204" pitchFamily="34" charset="0"/>
              <a:buChar char="•"/>
            </a:pPr>
            <a:r>
              <a:rPr lang="en-US" sz="4400" dirty="0">
                <a:latin typeface="Aptos" panose="020B0004020202020204" pitchFamily="34" charset="0"/>
              </a:rPr>
              <a:t>17% KYTC Central Office Staff</a:t>
            </a:r>
          </a:p>
          <a:p>
            <a:pPr marL="457200" indent="-457200">
              <a:spcAft>
                <a:spcPts val="2400"/>
              </a:spcAft>
              <a:buFont typeface="Arial" panose="020B0604020202020204" pitchFamily="34" charset="0"/>
              <a:buChar char="•"/>
            </a:pPr>
            <a:r>
              <a:rPr lang="en-US" sz="4400" dirty="0">
                <a:latin typeface="Aptos" panose="020B0004020202020204" pitchFamily="34" charset="0"/>
              </a:rPr>
              <a:t>47% Consultants</a:t>
            </a:r>
          </a:p>
          <a:p>
            <a:pPr marL="457200" indent="-457200">
              <a:spcAft>
                <a:spcPts val="2400"/>
              </a:spcAft>
              <a:buFont typeface="Arial" panose="020B0604020202020204" pitchFamily="34" charset="0"/>
              <a:buChar char="•"/>
            </a:pPr>
            <a:r>
              <a:rPr lang="en-US" sz="4400" dirty="0">
                <a:latin typeface="Aptos" panose="020B0004020202020204" pitchFamily="34" charset="0"/>
              </a:rPr>
              <a:t>1% Other</a:t>
            </a:r>
          </a:p>
          <a:p>
            <a:pPr marL="457200" indent="-457200">
              <a:spcAft>
                <a:spcPts val="2400"/>
              </a:spcAft>
              <a:buFont typeface="Arial" panose="020B0604020202020204" pitchFamily="34" charset="0"/>
              <a:buChar char="•"/>
            </a:pPr>
            <a:r>
              <a:rPr lang="en-US" sz="4400" dirty="0">
                <a:latin typeface="Aptos" panose="020B0004020202020204" pitchFamily="34" charset="0"/>
              </a:rPr>
              <a:t>Fourteen class instructors</a:t>
            </a:r>
          </a:p>
        </p:txBody>
      </p:sp>
      <p:pic>
        <p:nvPicPr>
          <p:cNvPr id="6147" name="object 3">
            <a:extLst>
              <a:ext uri="{FF2B5EF4-FFF2-40B4-BE49-F238E27FC236}">
                <a16:creationId xmlns:a16="http://schemas.microsoft.com/office/drawing/2014/main" id="{1CFD9553-90B2-6DE1-45F0-D15A313E9D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F2C88B6-7F20-8472-DEE6-BF94203F3F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Chart 7">
            <a:extLst>
              <a:ext uri="{FF2B5EF4-FFF2-40B4-BE49-F238E27FC236}">
                <a16:creationId xmlns:a16="http://schemas.microsoft.com/office/drawing/2014/main" id="{8D95ACCA-198D-DDDC-5E0C-5CDDC8C1E0E4}"/>
              </a:ext>
            </a:extLst>
          </p:cNvPr>
          <p:cNvGraphicFramePr>
            <a:graphicFrameLocks/>
          </p:cNvGraphicFramePr>
          <p:nvPr/>
        </p:nvGraphicFramePr>
        <p:xfrm>
          <a:off x="10058400" y="266700"/>
          <a:ext cx="8077200" cy="6477000"/>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3B994-2582-B470-084C-94458AD4699F}"/>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2C4EE224-AEB6-E574-2DEB-FD472D3C03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12842E70-20AA-63F8-F79E-32194FAB6D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1917D366-0206-DBBA-F1AA-92D821B617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4">
            <a:extLst>
              <a:ext uri="{FF2B5EF4-FFF2-40B4-BE49-F238E27FC236}">
                <a16:creationId xmlns:a16="http://schemas.microsoft.com/office/drawing/2014/main" id="{184CE738-E07D-76BD-B14F-671DBC3A0D41}"/>
              </a:ext>
            </a:extLst>
          </p:cNvPr>
          <p:cNvSpPr txBox="1">
            <a:spLocks/>
          </p:cNvSpPr>
          <p:nvPr/>
        </p:nvSpPr>
        <p:spPr>
          <a:xfrm>
            <a:off x="3733800" y="723899"/>
            <a:ext cx="11245920" cy="1344513"/>
          </a:xfrm>
          <a:prstGeom prst="rect">
            <a:avLst/>
          </a:prstGeom>
        </p:spPr>
        <p:txBody>
          <a:bodyPr>
            <a:noAutofit/>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a:lnSpc>
                <a:spcPct val="114000"/>
              </a:lnSpc>
            </a:pPr>
            <a:r>
              <a:rPr lang="en-US" sz="6000" b="1" kern="0" dirty="0">
                <a:latin typeface="Aptos" panose="020B0004020202020204" pitchFamily="34" charset="0"/>
                <a:cs typeface="Helvetica" panose="020B0604020202020204" pitchFamily="34" charset="0"/>
              </a:rPr>
              <a:t>Training Feedback Received</a:t>
            </a:r>
          </a:p>
        </p:txBody>
      </p:sp>
      <p:sp>
        <p:nvSpPr>
          <p:cNvPr id="9" name="Rectangle: Rounded Corners 8">
            <a:extLst>
              <a:ext uri="{FF2B5EF4-FFF2-40B4-BE49-F238E27FC236}">
                <a16:creationId xmlns:a16="http://schemas.microsoft.com/office/drawing/2014/main" id="{9D31D957-D466-7C83-56D4-E4A0EB35AE55}"/>
              </a:ext>
            </a:extLst>
          </p:cNvPr>
          <p:cNvSpPr/>
          <p:nvPr/>
        </p:nvSpPr>
        <p:spPr>
          <a:xfrm>
            <a:off x="9233650" y="7828671"/>
            <a:ext cx="5168131" cy="1429629"/>
          </a:xfrm>
          <a:prstGeom prst="roundRect">
            <a:avLst/>
          </a:prstGeom>
          <a:solidFill>
            <a:srgbClr val="C1E5F5"/>
          </a:solidFill>
          <a:ln>
            <a:no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gn="ctr"/>
            <a:r>
              <a:rPr lang="en-US" sz="3600" b="1" i="1" kern="0" dirty="0">
                <a:solidFill>
                  <a:prstClr val="black"/>
                </a:solidFill>
                <a:latin typeface="Aptos" panose="02110004020202020204"/>
              </a:rPr>
              <a:t>It was excellent. Highly recommended.</a:t>
            </a:r>
          </a:p>
        </p:txBody>
      </p:sp>
      <p:sp>
        <p:nvSpPr>
          <p:cNvPr id="11" name="Rectangle: Rounded Corners 10">
            <a:extLst>
              <a:ext uri="{FF2B5EF4-FFF2-40B4-BE49-F238E27FC236}">
                <a16:creationId xmlns:a16="http://schemas.microsoft.com/office/drawing/2014/main" id="{2C55B907-ACB4-A095-B13C-6B56D105377D}"/>
              </a:ext>
            </a:extLst>
          </p:cNvPr>
          <p:cNvSpPr/>
          <p:nvPr/>
        </p:nvSpPr>
        <p:spPr>
          <a:xfrm>
            <a:off x="1225069" y="6667500"/>
            <a:ext cx="6471131" cy="1704356"/>
          </a:xfrm>
          <a:prstGeom prst="roundRect">
            <a:avLst/>
          </a:prstGeom>
          <a:solidFill>
            <a:srgbClr val="C1E5F5"/>
          </a:solidFill>
          <a:ln>
            <a:no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600" b="1" i="1" kern="0" dirty="0">
                <a:solidFill>
                  <a:prstClr val="black"/>
                </a:solidFill>
                <a:latin typeface="Aptos" panose="02110004020202020204"/>
              </a:rPr>
              <a:t>I’m impressed with the quality and organization of this class.</a:t>
            </a:r>
          </a:p>
        </p:txBody>
      </p:sp>
      <p:sp>
        <p:nvSpPr>
          <p:cNvPr id="13" name="Rectangle: Rounded Corners 12">
            <a:extLst>
              <a:ext uri="{FF2B5EF4-FFF2-40B4-BE49-F238E27FC236}">
                <a16:creationId xmlns:a16="http://schemas.microsoft.com/office/drawing/2014/main" id="{B4C668A4-AAFF-5FBD-E28B-970E63A76AA5}"/>
              </a:ext>
            </a:extLst>
          </p:cNvPr>
          <p:cNvSpPr/>
          <p:nvPr/>
        </p:nvSpPr>
        <p:spPr>
          <a:xfrm>
            <a:off x="1613669" y="3523371"/>
            <a:ext cx="5168131" cy="1429629"/>
          </a:xfrm>
          <a:prstGeom prst="roundRect">
            <a:avLst/>
          </a:prstGeom>
          <a:solidFill>
            <a:srgbClr val="C1E5F5"/>
          </a:solidFill>
          <a:ln>
            <a:no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600" b="1" i="1" kern="0" dirty="0">
                <a:solidFill>
                  <a:prstClr val="black"/>
                </a:solidFill>
                <a:latin typeface="Aptos" panose="02110004020202020204"/>
              </a:rPr>
              <a:t>This material is great for young engineers.</a:t>
            </a:r>
          </a:p>
        </p:txBody>
      </p:sp>
      <p:sp>
        <p:nvSpPr>
          <p:cNvPr id="15" name="Rectangle: Rounded Corners 14">
            <a:extLst>
              <a:ext uri="{FF2B5EF4-FFF2-40B4-BE49-F238E27FC236}">
                <a16:creationId xmlns:a16="http://schemas.microsoft.com/office/drawing/2014/main" id="{8BF255DA-F92E-4E38-1F23-40F8DF189F09}"/>
              </a:ext>
            </a:extLst>
          </p:cNvPr>
          <p:cNvSpPr/>
          <p:nvPr/>
        </p:nvSpPr>
        <p:spPr>
          <a:xfrm>
            <a:off x="8839200" y="3197970"/>
            <a:ext cx="7337185" cy="2932111"/>
          </a:xfrm>
          <a:prstGeom prst="roundRect">
            <a:avLst/>
          </a:prstGeom>
          <a:solidFill>
            <a:srgbClr val="C1E5F5"/>
          </a:solidFill>
          <a:ln>
            <a:noFill/>
          </a:ln>
          <a:effectLst>
            <a:outerShdw blurRad="76200" dir="18900000" sy="23000" kx="-1200000" algn="b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600" b="1" i="1" kern="0" dirty="0">
                <a:solidFill>
                  <a:prstClr val="black"/>
                </a:solidFill>
                <a:latin typeface="Aptos" panose="02110004020202020204"/>
              </a:rPr>
              <a:t>I learned so much relevant information over this course, it was so wonderfully informative, and I picked up on so many design tips and tricks.</a:t>
            </a:r>
          </a:p>
        </p:txBody>
      </p:sp>
    </p:spTree>
    <p:extLst>
      <p:ext uri="{BB962C8B-B14F-4D97-AF65-F5344CB8AC3E}">
        <p14:creationId xmlns:p14="http://schemas.microsoft.com/office/powerpoint/2010/main" val="1178187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object 2">
            <a:extLst>
              <a:ext uri="{FF2B5EF4-FFF2-40B4-BE49-F238E27FC236}">
                <a16:creationId xmlns:a16="http://schemas.microsoft.com/office/drawing/2014/main" id="{6C068C9F-21C6-375E-684A-B785A9E1DE98}"/>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25CC8F3A-49A3-4BF6-455F-1FB3DEDA6F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8FCF12F0-5D77-95AC-645F-EC31490E7B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TextBox 3">
            <a:extLst>
              <a:ext uri="{FF2B5EF4-FFF2-40B4-BE49-F238E27FC236}">
                <a16:creationId xmlns:a16="http://schemas.microsoft.com/office/drawing/2014/main" id="{B69A019B-89E2-CADC-9AAB-4399669C4395}"/>
              </a:ext>
            </a:extLst>
          </p:cNvPr>
          <p:cNvSpPr txBox="1"/>
          <p:nvPr/>
        </p:nvSpPr>
        <p:spPr>
          <a:xfrm>
            <a:off x="2628900" y="952500"/>
            <a:ext cx="13030200" cy="59246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ts val="30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lang="en-US" sz="6000" b="1" dirty="0">
                <a:solidFill>
                  <a:schemeClr val="tx2"/>
                </a:solidFill>
                <a:latin typeface="Aptos" panose="020B0004020202020204" pitchFamily="34" charset="0"/>
              </a:rPr>
              <a:t>Future Trainings and Next Steps</a:t>
            </a:r>
            <a:endParaRPr kumimoji="0" lang="en-US" sz="6000" b="1" i="0" u="none" strike="noStrike" kern="1200" cap="none" spc="0" normalizeH="0" baseline="0" noProof="0" dirty="0">
              <a:ln>
                <a:noFill/>
              </a:ln>
              <a:solidFill>
                <a:schemeClr val="tx2"/>
              </a:solidFill>
              <a:effectLst/>
              <a:uLnTx/>
              <a:uFillTx/>
              <a:latin typeface="Aptos" panose="020B0004020202020204" pitchFamily="34" charset="0"/>
              <a:ea typeface="+mn-ea"/>
              <a:cs typeface="+mn-cs"/>
            </a:endParaRPr>
          </a:p>
          <a:p>
            <a:pPr marL="1941513" marR="0" lvl="0" indent="-457200" algn="l" defTabSz="914400" rtl="0" eaLnBrk="0" fontAlgn="base" latinLnBrk="0" hangingPunct="0">
              <a:lnSpc>
                <a:spcPct val="100000"/>
              </a:lnSpc>
              <a:spcBef>
                <a:spcPct val="0"/>
              </a:spcBef>
              <a:spcAft>
                <a:spcPts val="1800"/>
              </a:spcAft>
              <a:buClrTx/>
              <a:buSzTx/>
              <a:buFont typeface="Arial" panose="020B0604020202020204" pitchFamily="34" charset="0"/>
              <a:buChar char="•"/>
              <a:tabLst/>
              <a:defRPr/>
            </a:pPr>
            <a:r>
              <a:rPr kumimoji="0" lang="en-US" sz="4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Plan future training offerings.</a:t>
            </a:r>
          </a:p>
          <a:p>
            <a:pPr marL="1941513" marR="0" lvl="0" indent="-457200" algn="l" defTabSz="914400" rtl="0" eaLnBrk="0" fontAlgn="base" latinLnBrk="0" hangingPunct="0">
              <a:lnSpc>
                <a:spcPct val="100000"/>
              </a:lnSpc>
              <a:spcBef>
                <a:spcPct val="0"/>
              </a:spcBef>
              <a:spcAft>
                <a:spcPts val="1800"/>
              </a:spcAft>
              <a:buClrTx/>
              <a:buSzTx/>
              <a:buFont typeface="Arial" panose="020B0604020202020204" pitchFamily="34" charset="0"/>
              <a:buChar char="•"/>
              <a:tabLst/>
              <a:defRPr/>
            </a:pPr>
            <a:r>
              <a:rPr kumimoji="0" lang="en-US" sz="4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Update curriculum to reflect the newest changes in national and state guidance and research findings.</a:t>
            </a:r>
          </a:p>
          <a:p>
            <a:pPr marL="1941513" marR="0" lvl="0" indent="-457200" algn="l" defTabSz="914400" rtl="0" eaLnBrk="0" fontAlgn="base" latinLnBrk="0" hangingPunct="0">
              <a:lnSpc>
                <a:spcPct val="100000"/>
              </a:lnSpc>
              <a:spcBef>
                <a:spcPct val="0"/>
              </a:spcBef>
              <a:spcAft>
                <a:spcPts val="1800"/>
              </a:spcAft>
              <a:buClrTx/>
              <a:buSzTx/>
              <a:buFont typeface="Arial" panose="020B0604020202020204" pitchFamily="34" charset="0"/>
              <a:buChar char="•"/>
              <a:tabLst/>
              <a:defRPr/>
            </a:pPr>
            <a:r>
              <a:rPr lang="en-US" sz="4400" dirty="0">
                <a:solidFill>
                  <a:prstClr val="black"/>
                </a:solidFill>
                <a:latin typeface="Aptos" panose="020B0004020202020204" pitchFamily="34" charset="0"/>
              </a:rPr>
              <a:t>Publish a Geometric Design Knowledge Book through the Highway Knowledge Portal</a:t>
            </a:r>
            <a:endParaRPr kumimoji="0" lang="en-US" sz="4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D5D88-25D5-255A-1F34-0B4EE59EBA46}"/>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2E817FDE-C6A3-00F1-6616-DEFD30770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45E91A3B-E618-860E-D2BD-C53C743E8B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F97B5335-C215-FFDD-9119-3FF71E50C6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079439AC-5078-3A79-199A-B2E9696029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3632201" y="1562100"/>
            <a:ext cx="11023600" cy="8267700"/>
          </a:xfrm>
          <a:prstGeom prst="rect">
            <a:avLst/>
          </a:prstGeom>
        </p:spPr>
      </p:pic>
      <p:sp>
        <p:nvSpPr>
          <p:cNvPr id="6" name="TextBox 5">
            <a:extLst>
              <a:ext uri="{FF2B5EF4-FFF2-40B4-BE49-F238E27FC236}">
                <a16:creationId xmlns:a16="http://schemas.microsoft.com/office/drawing/2014/main" id="{8544DA3B-CBBF-F7D9-F14C-DA9BBEE5E6E0}"/>
              </a:ext>
            </a:extLst>
          </p:cNvPr>
          <p:cNvSpPr txBox="1"/>
          <p:nvPr/>
        </p:nvSpPr>
        <p:spPr>
          <a:xfrm>
            <a:off x="6591300" y="419100"/>
            <a:ext cx="5105401" cy="1015663"/>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ts val="3000"/>
              </a:spcAft>
              <a:buClrTx/>
              <a:buSzTx/>
              <a:buFontTx/>
              <a:buNone/>
              <a:tabLst/>
              <a:defRPr/>
            </a:pPr>
            <a:r>
              <a:rPr kumimoji="0" lang="en-US" sz="6000" b="1" i="0" u="none" strike="noStrike" kern="1200" cap="none" spc="0" normalizeH="0" baseline="0" noProof="0" dirty="0">
                <a:ln>
                  <a:noFill/>
                </a:ln>
                <a:solidFill>
                  <a:schemeClr val="tx2"/>
                </a:solidFill>
                <a:effectLst/>
                <a:uLnTx/>
                <a:uFillTx/>
                <a:latin typeface="Aptos" panose="020B0004020202020204" pitchFamily="34" charset="0"/>
                <a:ea typeface="+mn-ea"/>
                <a:cs typeface="+mn-cs"/>
              </a:rPr>
              <a:t>Questions?</a:t>
            </a:r>
          </a:p>
        </p:txBody>
      </p:sp>
    </p:spTree>
    <p:extLst>
      <p:ext uri="{BB962C8B-B14F-4D97-AF65-F5344CB8AC3E}">
        <p14:creationId xmlns:p14="http://schemas.microsoft.com/office/powerpoint/2010/main" val="4206548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26DEB-6096-BCA9-FB7D-B54637A215D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7CBB774-8F72-061B-9AD5-B1F8E66D8FF7}"/>
              </a:ext>
            </a:extLst>
          </p:cNvPr>
          <p:cNvSpPr txBox="1"/>
          <p:nvPr/>
        </p:nvSpPr>
        <p:spPr>
          <a:xfrm>
            <a:off x="960120" y="6707124"/>
            <a:ext cx="16363188" cy="1604772"/>
          </a:xfrm>
          <a:prstGeom prst="rect">
            <a:avLst/>
          </a:prstGeom>
        </p:spPr>
        <p:txBody>
          <a:bodyPr vert="horz" lIns="91440" tIns="45720" rIns="91440" bIns="45720" rtlCol="0" anchor="ctr">
            <a:noAutofit/>
          </a:bodyPr>
          <a:lstStyle/>
          <a:p>
            <a:pPr algn="ctr" eaLnBrk="1" hangingPunct="1">
              <a:lnSpc>
                <a:spcPct val="90000"/>
              </a:lnSpc>
              <a:spcAft>
                <a:spcPts val="600"/>
              </a:spcAft>
            </a:pPr>
            <a:r>
              <a:rPr lang="en-US" sz="5400" dirty="0">
                <a:latin typeface="+mj-lt"/>
                <a:ea typeface="+mj-ea"/>
                <a:cs typeface="+mj-cs"/>
              </a:rPr>
              <a:t>SPR 25-674 </a:t>
            </a:r>
          </a:p>
          <a:p>
            <a:pPr algn="ctr" eaLnBrk="1" hangingPunct="1">
              <a:lnSpc>
                <a:spcPct val="90000"/>
              </a:lnSpc>
              <a:spcAft>
                <a:spcPts val="600"/>
              </a:spcAft>
            </a:pPr>
            <a:r>
              <a:rPr lang="en-US" sz="5400" dirty="0">
                <a:latin typeface="+mj-lt"/>
                <a:ea typeface="+mj-ea"/>
                <a:cs typeface="+mj-cs"/>
              </a:rPr>
              <a:t>LPA Project Management Training</a:t>
            </a:r>
          </a:p>
        </p:txBody>
      </p:sp>
      <p:pic>
        <p:nvPicPr>
          <p:cNvPr id="3074" name="object 2">
            <a:extLst>
              <a:ext uri="{FF2B5EF4-FFF2-40B4-BE49-F238E27FC236}">
                <a16:creationId xmlns:a16="http://schemas.microsoft.com/office/drawing/2014/main" id="{BF9B2D85-593C-A182-A05B-A53CC2232E8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97201" y="1567783"/>
            <a:ext cx="4248105" cy="344096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49FEDEA7-9417-4AA0-28F1-2A429B97EB5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72000" y="1333500"/>
            <a:ext cx="3911112" cy="418300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6F008E79-C1A8-4B65-50F2-E45A345710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7000" y="1714500"/>
            <a:ext cx="3379907" cy="3236261"/>
          </a:xfrm>
          <a:prstGeom prst="rect">
            <a:avLst/>
          </a:prstGeom>
        </p:spPr>
      </p:pic>
      <p:pic>
        <p:nvPicPr>
          <p:cNvPr id="3075" name="object 3">
            <a:extLst>
              <a:ext uri="{FF2B5EF4-FFF2-40B4-BE49-F238E27FC236}">
                <a16:creationId xmlns:a16="http://schemas.microsoft.com/office/drawing/2014/main" id="{61A6051A-FC56-F9C2-B801-F4BC086F90F7}"/>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4307431" y="260469"/>
            <a:ext cx="3118631" cy="605559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287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951AA-3B87-475E-2CDC-BAF7DCB55352}"/>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82D65C6F-C8D3-9764-A52E-6AE11835A4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CBF0FCBB-1A47-58E7-8295-B9790AD432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2B6E0353-148C-6F76-7ACE-6F6F7E343A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7505700"/>
            <a:ext cx="2023096"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8BD92B7-6519-6268-1D55-6FA878E88168}"/>
              </a:ext>
            </a:extLst>
          </p:cNvPr>
          <p:cNvSpPr txBox="1"/>
          <p:nvPr/>
        </p:nvSpPr>
        <p:spPr>
          <a:xfrm>
            <a:off x="3276600" y="647700"/>
            <a:ext cx="10744200" cy="923330"/>
          </a:xfrm>
          <a:prstGeom prst="rect">
            <a:avLst/>
          </a:prstGeom>
          <a:noFill/>
        </p:spPr>
        <p:txBody>
          <a:bodyPr wrap="square" rtlCol="0">
            <a:spAutoFit/>
          </a:bodyPr>
          <a:lstStyle/>
          <a:p>
            <a:pPr algn="ctr"/>
            <a:r>
              <a:rPr lang="en-US" sz="5400" dirty="0"/>
              <a:t>Study Advisory Committee</a:t>
            </a:r>
          </a:p>
        </p:txBody>
      </p:sp>
      <p:pic>
        <p:nvPicPr>
          <p:cNvPr id="5" name="Picture 4">
            <a:extLst>
              <a:ext uri="{FF2B5EF4-FFF2-40B4-BE49-F238E27FC236}">
                <a16:creationId xmlns:a16="http://schemas.microsoft.com/office/drawing/2014/main" id="{4978D9B6-C0A6-597A-F0D8-4194CFD84A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77400" y="7734300"/>
            <a:ext cx="1752600" cy="1680230"/>
          </a:xfrm>
          <a:prstGeom prst="rect">
            <a:avLst/>
          </a:prstGeom>
        </p:spPr>
      </p:pic>
      <p:graphicFrame>
        <p:nvGraphicFramePr>
          <p:cNvPr id="4" name="Content Placeholder 6">
            <a:extLst>
              <a:ext uri="{FF2B5EF4-FFF2-40B4-BE49-F238E27FC236}">
                <a16:creationId xmlns:a16="http://schemas.microsoft.com/office/drawing/2014/main" id="{8B5786C6-D8D0-4162-1F30-B3C8040E2D17}"/>
              </a:ext>
            </a:extLst>
          </p:cNvPr>
          <p:cNvGraphicFramePr>
            <a:graphicFrameLocks/>
          </p:cNvGraphicFramePr>
          <p:nvPr/>
        </p:nvGraphicFramePr>
        <p:xfrm>
          <a:off x="2514600" y="2095500"/>
          <a:ext cx="11963400" cy="5181600"/>
        </p:xfrm>
        <a:graphic>
          <a:graphicData uri="http://schemas.openxmlformats.org/drawingml/2006/table">
            <a:tbl>
              <a:tblPr firstRow="1" bandRow="1">
                <a:tableStyleId>{5C22544A-7EE6-4342-B048-85BDC9FD1C3A}</a:tableStyleId>
              </a:tblPr>
              <a:tblGrid>
                <a:gridCol w="4606198">
                  <a:extLst>
                    <a:ext uri="{9D8B030D-6E8A-4147-A177-3AD203B41FA5}">
                      <a16:colId xmlns:a16="http://schemas.microsoft.com/office/drawing/2014/main" val="815537301"/>
                    </a:ext>
                  </a:extLst>
                </a:gridCol>
                <a:gridCol w="7357202">
                  <a:extLst>
                    <a:ext uri="{9D8B030D-6E8A-4147-A177-3AD203B41FA5}">
                      <a16:colId xmlns:a16="http://schemas.microsoft.com/office/drawing/2014/main" val="3146090344"/>
                    </a:ext>
                  </a:extLst>
                </a:gridCol>
              </a:tblGrid>
              <a:tr h="487680">
                <a:tc>
                  <a:txBody>
                    <a:bodyPr/>
                    <a:lstStyle/>
                    <a:p>
                      <a:r>
                        <a:rPr lang="en-US" sz="2800" dirty="0"/>
                        <a:t>Name</a:t>
                      </a:r>
                    </a:p>
                  </a:txBody>
                  <a:tcPr/>
                </a:tc>
                <a:tc>
                  <a:txBody>
                    <a:bodyPr/>
                    <a:lstStyle/>
                    <a:p>
                      <a:r>
                        <a:rPr lang="en-US" sz="2800" dirty="0"/>
                        <a:t>Title</a:t>
                      </a:r>
                    </a:p>
                  </a:txBody>
                  <a:tcPr/>
                </a:tc>
                <a:extLst>
                  <a:ext uri="{0D108BD9-81ED-4DB2-BD59-A6C34878D82A}">
                    <a16:rowId xmlns:a16="http://schemas.microsoft.com/office/drawing/2014/main" val="3955491940"/>
                  </a:ext>
                </a:extLst>
              </a:tr>
              <a:tr h="487680">
                <a:tc>
                  <a:txBody>
                    <a:bodyPr/>
                    <a:lstStyle/>
                    <a:p>
                      <a:r>
                        <a:rPr lang="en-US" sz="2800" dirty="0"/>
                        <a:t>Jason Siwula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KYTC – Deputy State Highway Engineer</a:t>
                      </a:r>
                    </a:p>
                  </a:txBody>
                  <a:tcPr/>
                </a:tc>
                <a:extLst>
                  <a:ext uri="{0D108BD9-81ED-4DB2-BD59-A6C34878D82A}">
                    <a16:rowId xmlns:a16="http://schemas.microsoft.com/office/drawing/2014/main" val="763503600"/>
                  </a:ext>
                </a:extLst>
              </a:tr>
              <a:tr h="487680">
                <a:tc>
                  <a:txBody>
                    <a:bodyPr/>
                    <a:lstStyle/>
                    <a:p>
                      <a:r>
                        <a:rPr lang="en-US" sz="2800" dirty="0"/>
                        <a:t>Brian Eaton (Chair)</a:t>
                      </a:r>
                    </a:p>
                  </a:txBody>
                  <a:tcPr/>
                </a:tc>
                <a:tc>
                  <a:txBody>
                    <a:bodyPr/>
                    <a:lstStyle/>
                    <a:p>
                      <a:r>
                        <a:rPr lang="en-US" sz="2800" dirty="0"/>
                        <a:t>KYTC – District 5 LPA Coordinator</a:t>
                      </a:r>
                    </a:p>
                  </a:txBody>
                  <a:tcPr/>
                </a:tc>
                <a:extLst>
                  <a:ext uri="{0D108BD9-81ED-4DB2-BD59-A6C34878D82A}">
                    <a16:rowId xmlns:a16="http://schemas.microsoft.com/office/drawing/2014/main" val="3072708101"/>
                  </a:ext>
                </a:extLst>
              </a:tr>
              <a:tr h="487680">
                <a:tc>
                  <a:txBody>
                    <a:bodyPr/>
                    <a:lstStyle/>
                    <a:p>
                      <a:r>
                        <a:rPr lang="en-US" sz="2800" dirty="0"/>
                        <a:t>Susan Oatman</a:t>
                      </a:r>
                    </a:p>
                  </a:txBody>
                  <a:tcPr/>
                </a:tc>
                <a:tc>
                  <a:txBody>
                    <a:bodyPr/>
                    <a:lstStyle/>
                    <a:p>
                      <a:r>
                        <a:rPr lang="en-US" sz="2800" dirty="0"/>
                        <a:t>KYTC – Statewide LPA Coordinator</a:t>
                      </a:r>
                    </a:p>
                  </a:txBody>
                  <a:tcPr/>
                </a:tc>
                <a:extLst>
                  <a:ext uri="{0D108BD9-81ED-4DB2-BD59-A6C34878D82A}">
                    <a16:rowId xmlns:a16="http://schemas.microsoft.com/office/drawing/2014/main" val="2678273028"/>
                  </a:ext>
                </a:extLst>
              </a:tr>
              <a:tr h="487680">
                <a:tc>
                  <a:txBody>
                    <a:bodyPr/>
                    <a:lstStyle/>
                    <a:p>
                      <a:r>
                        <a:rPr lang="en-US" sz="2800" dirty="0"/>
                        <a:t>Jackie Jones</a:t>
                      </a:r>
                    </a:p>
                  </a:txBody>
                  <a:tcPr/>
                </a:tc>
                <a:tc>
                  <a:txBody>
                    <a:bodyPr/>
                    <a:lstStyle/>
                    <a:p>
                      <a:r>
                        <a:rPr lang="en-US" sz="2800" dirty="0"/>
                        <a:t>KYTC - Department of Rural &amp; Municipal Aid</a:t>
                      </a:r>
                    </a:p>
                  </a:txBody>
                  <a:tcPr/>
                </a:tc>
                <a:extLst>
                  <a:ext uri="{0D108BD9-81ED-4DB2-BD59-A6C34878D82A}">
                    <a16:rowId xmlns:a16="http://schemas.microsoft.com/office/drawing/2014/main" val="3993188480"/>
                  </a:ext>
                </a:extLst>
              </a:tr>
              <a:tr h="487680">
                <a:tc>
                  <a:txBody>
                    <a:bodyPr/>
                    <a:lstStyle/>
                    <a:p>
                      <a:r>
                        <a:rPr lang="en-US" sz="2800" dirty="0"/>
                        <a:t>Shane Tucker</a:t>
                      </a:r>
                    </a:p>
                  </a:txBody>
                  <a:tcPr/>
                </a:tc>
                <a:tc>
                  <a:txBody>
                    <a:bodyPr/>
                    <a:lstStyle/>
                    <a:p>
                      <a:r>
                        <a:rPr lang="en-US" sz="2800" dirty="0"/>
                        <a:t>KYTC – District 7 LPA Coordinator</a:t>
                      </a:r>
                    </a:p>
                  </a:txBody>
                  <a:tcPr/>
                </a:tc>
                <a:extLst>
                  <a:ext uri="{0D108BD9-81ED-4DB2-BD59-A6C34878D82A}">
                    <a16:rowId xmlns:a16="http://schemas.microsoft.com/office/drawing/2014/main" val="1813274973"/>
                  </a:ext>
                </a:extLst>
              </a:tr>
              <a:tr h="487680">
                <a:tc>
                  <a:txBody>
                    <a:bodyPr/>
                    <a:lstStyle/>
                    <a:p>
                      <a:r>
                        <a:rPr lang="en-US" sz="2800" dirty="0"/>
                        <a:t>Dane Blackburn</a:t>
                      </a:r>
                    </a:p>
                  </a:txBody>
                  <a:tcPr/>
                </a:tc>
                <a:tc>
                  <a:txBody>
                    <a:bodyPr/>
                    <a:lstStyle/>
                    <a:p>
                      <a:r>
                        <a:rPr lang="en-US" sz="2800" dirty="0"/>
                        <a:t>KYTC – District 6 LPA Coordinator</a:t>
                      </a:r>
                    </a:p>
                  </a:txBody>
                  <a:tcPr/>
                </a:tc>
                <a:extLst>
                  <a:ext uri="{0D108BD9-81ED-4DB2-BD59-A6C34878D82A}">
                    <a16:rowId xmlns:a16="http://schemas.microsoft.com/office/drawing/2014/main" val="2184450265"/>
                  </a:ext>
                </a:extLst>
              </a:tr>
              <a:tr h="487680">
                <a:tc>
                  <a:txBody>
                    <a:bodyPr/>
                    <a:lstStyle/>
                    <a:p>
                      <a:r>
                        <a:rPr lang="en-US" sz="2800" dirty="0"/>
                        <a:t>Rick Stansel </a:t>
                      </a:r>
                    </a:p>
                  </a:txBody>
                  <a:tcPr/>
                </a:tc>
                <a:tc>
                  <a:txBody>
                    <a:bodyPr/>
                    <a:lstStyle/>
                    <a:p>
                      <a:r>
                        <a:rPr lang="en-US" sz="2800" dirty="0"/>
                        <a:t>KYTC – Office of Local Programs</a:t>
                      </a:r>
                    </a:p>
                  </a:txBody>
                  <a:tcPr/>
                </a:tc>
                <a:extLst>
                  <a:ext uri="{0D108BD9-81ED-4DB2-BD59-A6C34878D82A}">
                    <a16:rowId xmlns:a16="http://schemas.microsoft.com/office/drawing/2014/main" val="3016890073"/>
                  </a:ext>
                </a:extLst>
              </a:tr>
              <a:tr h="487680">
                <a:tc>
                  <a:txBody>
                    <a:bodyPr/>
                    <a:lstStyle/>
                    <a:p>
                      <a:r>
                        <a:rPr lang="en-US" sz="2800" dirty="0"/>
                        <a:t>Camille Robinson </a:t>
                      </a:r>
                    </a:p>
                  </a:txBody>
                  <a:tcPr/>
                </a:tc>
                <a:tc>
                  <a:txBody>
                    <a:bodyPr/>
                    <a:lstStyle/>
                    <a:p>
                      <a:r>
                        <a:rPr lang="en-US" sz="2800"/>
                        <a:t>FHWA Liaison</a:t>
                      </a:r>
                    </a:p>
                  </a:txBody>
                  <a:tcPr/>
                </a:tc>
                <a:extLst>
                  <a:ext uri="{0D108BD9-81ED-4DB2-BD59-A6C34878D82A}">
                    <a16:rowId xmlns:a16="http://schemas.microsoft.com/office/drawing/2014/main" val="426819389"/>
                  </a:ext>
                </a:extLst>
              </a:tr>
              <a:tr h="487680">
                <a:tc>
                  <a:txBody>
                    <a:bodyPr/>
                    <a:lstStyle/>
                    <a:p>
                      <a:r>
                        <a:rPr lang="en-US" sz="2800" dirty="0"/>
                        <a:t>Aaron Buckner</a:t>
                      </a:r>
                    </a:p>
                  </a:txBody>
                  <a:tcPr/>
                </a:tc>
                <a:tc>
                  <a:txBody>
                    <a:bodyPr/>
                    <a:lstStyle/>
                    <a:p>
                      <a:r>
                        <a:rPr lang="en-US" sz="2800" dirty="0"/>
                        <a:t>FHWA Liaison</a:t>
                      </a:r>
                    </a:p>
                  </a:txBody>
                  <a:tcPr/>
                </a:tc>
                <a:extLst>
                  <a:ext uri="{0D108BD9-81ED-4DB2-BD59-A6C34878D82A}">
                    <a16:rowId xmlns:a16="http://schemas.microsoft.com/office/drawing/2014/main" val="99888345"/>
                  </a:ext>
                </a:extLst>
              </a:tr>
            </a:tbl>
          </a:graphicData>
        </a:graphic>
      </p:graphicFrame>
    </p:spTree>
    <p:extLst>
      <p:ext uri="{BB962C8B-B14F-4D97-AF65-F5344CB8AC3E}">
        <p14:creationId xmlns:p14="http://schemas.microsoft.com/office/powerpoint/2010/main" val="3556646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CD891-6F7F-06E2-E409-F269B1CC27E3}"/>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25A29181-F8A3-30C2-17C7-7409E2979B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7973FC70-944F-AC02-CCC5-A1618E9A05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CA8DD441-F236-BC6E-C857-C4F1FEB6A0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7277100"/>
            <a:ext cx="2023096"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9D2F675-7DB4-19B4-233F-85B9AD29A93C}"/>
              </a:ext>
            </a:extLst>
          </p:cNvPr>
          <p:cNvSpPr txBox="1"/>
          <p:nvPr/>
        </p:nvSpPr>
        <p:spPr>
          <a:xfrm>
            <a:off x="3276600" y="647700"/>
            <a:ext cx="10744200" cy="923330"/>
          </a:xfrm>
          <a:prstGeom prst="rect">
            <a:avLst/>
          </a:prstGeom>
          <a:noFill/>
        </p:spPr>
        <p:txBody>
          <a:bodyPr wrap="square" rtlCol="0">
            <a:spAutoFit/>
          </a:bodyPr>
          <a:lstStyle/>
          <a:p>
            <a:pPr algn="ctr"/>
            <a:r>
              <a:rPr lang="en-US" sz="5400" dirty="0"/>
              <a:t>Research Team</a:t>
            </a:r>
          </a:p>
        </p:txBody>
      </p:sp>
      <p:pic>
        <p:nvPicPr>
          <p:cNvPr id="5" name="Picture 4">
            <a:extLst>
              <a:ext uri="{FF2B5EF4-FFF2-40B4-BE49-F238E27FC236}">
                <a16:creationId xmlns:a16="http://schemas.microsoft.com/office/drawing/2014/main" id="{EF845856-62EA-82B7-3E24-5F4C8CF1FC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01200" y="7581900"/>
            <a:ext cx="1752600" cy="1680230"/>
          </a:xfrm>
          <a:prstGeom prst="rect">
            <a:avLst/>
          </a:prstGeom>
        </p:spPr>
      </p:pic>
      <p:graphicFrame>
        <p:nvGraphicFramePr>
          <p:cNvPr id="4" name="Content Placeholder 6">
            <a:extLst>
              <a:ext uri="{FF2B5EF4-FFF2-40B4-BE49-F238E27FC236}">
                <a16:creationId xmlns:a16="http://schemas.microsoft.com/office/drawing/2014/main" id="{062953CE-CF18-85C1-1486-4565B250C23A}"/>
              </a:ext>
            </a:extLst>
          </p:cNvPr>
          <p:cNvGraphicFramePr>
            <a:graphicFrameLocks/>
          </p:cNvGraphicFramePr>
          <p:nvPr/>
        </p:nvGraphicFramePr>
        <p:xfrm>
          <a:off x="2971800" y="2628900"/>
          <a:ext cx="11963400" cy="2072640"/>
        </p:xfrm>
        <a:graphic>
          <a:graphicData uri="http://schemas.openxmlformats.org/drawingml/2006/table">
            <a:tbl>
              <a:tblPr firstRow="1" bandRow="1">
                <a:tableStyleId>{5C22544A-7EE6-4342-B048-85BDC9FD1C3A}</a:tableStyleId>
              </a:tblPr>
              <a:tblGrid>
                <a:gridCol w="4606198">
                  <a:extLst>
                    <a:ext uri="{9D8B030D-6E8A-4147-A177-3AD203B41FA5}">
                      <a16:colId xmlns:a16="http://schemas.microsoft.com/office/drawing/2014/main" val="815537301"/>
                    </a:ext>
                  </a:extLst>
                </a:gridCol>
                <a:gridCol w="7357202">
                  <a:extLst>
                    <a:ext uri="{9D8B030D-6E8A-4147-A177-3AD203B41FA5}">
                      <a16:colId xmlns:a16="http://schemas.microsoft.com/office/drawing/2014/main" val="3146090344"/>
                    </a:ext>
                  </a:extLst>
                </a:gridCol>
              </a:tblGrid>
              <a:tr h="487680">
                <a:tc>
                  <a:txBody>
                    <a:bodyPr/>
                    <a:lstStyle/>
                    <a:p>
                      <a:r>
                        <a:rPr lang="en-US" sz="2800" dirty="0"/>
                        <a:t>Name</a:t>
                      </a:r>
                    </a:p>
                  </a:txBody>
                  <a:tcPr/>
                </a:tc>
                <a:tc>
                  <a:txBody>
                    <a:bodyPr/>
                    <a:lstStyle/>
                    <a:p>
                      <a:r>
                        <a:rPr lang="en-US" sz="2800" dirty="0"/>
                        <a:t>Title</a:t>
                      </a:r>
                    </a:p>
                  </a:txBody>
                  <a:tcPr/>
                </a:tc>
                <a:extLst>
                  <a:ext uri="{0D108BD9-81ED-4DB2-BD59-A6C34878D82A}">
                    <a16:rowId xmlns:a16="http://schemas.microsoft.com/office/drawing/2014/main" val="3955491940"/>
                  </a:ext>
                </a:extLst>
              </a:tr>
              <a:tr h="487680">
                <a:tc>
                  <a:txBody>
                    <a:bodyPr/>
                    <a:lstStyle/>
                    <a:p>
                      <a:r>
                        <a:rPr lang="en-US" sz="2800" dirty="0"/>
                        <a:t>Bryan Gibson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t>KTC – Principal Investigator</a:t>
                      </a:r>
                    </a:p>
                  </a:txBody>
                  <a:tcPr/>
                </a:tc>
                <a:extLst>
                  <a:ext uri="{0D108BD9-81ED-4DB2-BD59-A6C34878D82A}">
                    <a16:rowId xmlns:a16="http://schemas.microsoft.com/office/drawing/2014/main" val="763503600"/>
                  </a:ext>
                </a:extLst>
              </a:tr>
              <a:tr h="487680">
                <a:tc>
                  <a:txBody>
                    <a:bodyPr/>
                    <a:lstStyle/>
                    <a:p>
                      <a:r>
                        <a:rPr lang="en-US" sz="2800" dirty="0"/>
                        <a:t>David Moses</a:t>
                      </a:r>
                    </a:p>
                  </a:txBody>
                  <a:tcPr/>
                </a:tc>
                <a:tc>
                  <a:txBody>
                    <a:bodyPr/>
                    <a:lstStyle/>
                    <a:p>
                      <a:r>
                        <a:rPr lang="en-US" sz="2800" dirty="0"/>
                        <a:t>KTC – Co Principal Investigator</a:t>
                      </a:r>
                    </a:p>
                  </a:txBody>
                  <a:tcPr/>
                </a:tc>
                <a:extLst>
                  <a:ext uri="{0D108BD9-81ED-4DB2-BD59-A6C34878D82A}">
                    <a16:rowId xmlns:a16="http://schemas.microsoft.com/office/drawing/2014/main" val="3072708101"/>
                  </a:ext>
                </a:extLst>
              </a:tr>
              <a:tr h="487680">
                <a:tc>
                  <a:txBody>
                    <a:bodyPr/>
                    <a:lstStyle/>
                    <a:p>
                      <a:r>
                        <a:rPr lang="en-US" sz="2800" dirty="0"/>
                        <a:t>Travis Thompson</a:t>
                      </a:r>
                    </a:p>
                  </a:txBody>
                  <a:tcPr/>
                </a:tc>
                <a:tc>
                  <a:txBody>
                    <a:bodyPr/>
                    <a:lstStyle/>
                    <a:p>
                      <a:r>
                        <a:rPr lang="en-US" sz="2800" dirty="0"/>
                        <a:t>KTC – Research Engineer</a:t>
                      </a:r>
                    </a:p>
                  </a:txBody>
                  <a:tcPr/>
                </a:tc>
                <a:extLst>
                  <a:ext uri="{0D108BD9-81ED-4DB2-BD59-A6C34878D82A}">
                    <a16:rowId xmlns:a16="http://schemas.microsoft.com/office/drawing/2014/main" val="2678273028"/>
                  </a:ext>
                </a:extLst>
              </a:tr>
            </a:tbl>
          </a:graphicData>
        </a:graphic>
      </p:graphicFrame>
    </p:spTree>
    <p:extLst>
      <p:ext uri="{BB962C8B-B14F-4D97-AF65-F5344CB8AC3E}">
        <p14:creationId xmlns:p14="http://schemas.microsoft.com/office/powerpoint/2010/main" val="3439402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EEECF-7687-484E-FCE3-D0FBB340B2B3}"/>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C4256340-BA15-AD17-DB5F-236C3A34F8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BC8BE11-B182-5C88-A96A-FBD6D606CB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49183BA3-F16D-5CCE-5C46-19956AAC48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923B3AF2-392A-A2A1-B476-1FF92731A93F}"/>
              </a:ext>
            </a:extLst>
          </p:cNvPr>
          <p:cNvSpPr txBox="1">
            <a:spLocks/>
          </p:cNvSpPr>
          <p:nvPr/>
        </p:nvSpPr>
        <p:spPr>
          <a:xfrm>
            <a:off x="4419600" y="266700"/>
            <a:ext cx="10515600" cy="1371600"/>
          </a:xfrm>
          <a:prstGeom prst="rect">
            <a:avLst/>
          </a:prstGeom>
        </p:spPr>
        <p:txBody>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r>
              <a:rPr lang="en-US" sz="8000" b="1" kern="0" dirty="0">
                <a:solidFill>
                  <a:srgbClr val="0C79EE"/>
                </a:solidFill>
                <a:latin typeface="MicrogrammaExtDBol"/>
              </a:rPr>
              <a:t>LPA </a:t>
            </a:r>
            <a:r>
              <a:rPr lang="en-US" sz="8000" b="1" dirty="0">
                <a:solidFill>
                  <a:srgbClr val="0C79EE"/>
                </a:solidFill>
                <a:latin typeface="MicrogrammaExtDBol"/>
              </a:rPr>
              <a:t>Projects</a:t>
            </a:r>
          </a:p>
        </p:txBody>
      </p:sp>
      <p:sp>
        <p:nvSpPr>
          <p:cNvPr id="3" name="Content Placeholder 2">
            <a:extLst>
              <a:ext uri="{FF2B5EF4-FFF2-40B4-BE49-F238E27FC236}">
                <a16:creationId xmlns:a16="http://schemas.microsoft.com/office/drawing/2014/main" id="{38E42377-1B4B-8622-178E-9E3FCD5A4E64}"/>
              </a:ext>
            </a:extLst>
          </p:cNvPr>
          <p:cNvSpPr txBox="1">
            <a:spLocks/>
          </p:cNvSpPr>
          <p:nvPr/>
        </p:nvSpPr>
        <p:spPr>
          <a:xfrm>
            <a:off x="609600" y="1866900"/>
            <a:ext cx="15697200" cy="1524000"/>
          </a:xfrm>
          <a:prstGeom prst="rect">
            <a:avLst/>
          </a:prstGeom>
        </p:spPr>
        <p:txBody>
          <a:bodyPr>
            <a:noAutofit/>
          </a:bodyPr>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4400" kern="0" dirty="0"/>
              <a:t>LPA Projects vary in size from small sidewalk projects to large roadway projects like the Newtown Pike Extension</a:t>
            </a:r>
          </a:p>
        </p:txBody>
      </p:sp>
      <p:pic>
        <p:nvPicPr>
          <p:cNvPr id="5" name="Picture 4">
            <a:extLst>
              <a:ext uri="{FF2B5EF4-FFF2-40B4-BE49-F238E27FC236}">
                <a16:creationId xmlns:a16="http://schemas.microsoft.com/office/drawing/2014/main" id="{58E628A2-72B0-8CF4-CFA9-34E1F943A675}"/>
              </a:ext>
            </a:extLst>
          </p:cNvPr>
          <p:cNvPicPr>
            <a:picLocks noChangeAspect="1"/>
          </p:cNvPicPr>
          <p:nvPr/>
        </p:nvPicPr>
        <p:blipFill>
          <a:blip r:embed="rId5">
            <a:extLst>
              <a:ext uri="{28A0092B-C50C-407E-A947-70E740481C1C}">
                <a14:useLocalDpi xmlns:a14="http://schemas.microsoft.com/office/drawing/2010/main" val="0"/>
              </a:ext>
            </a:extLst>
          </a:blip>
          <a:srcRect r="45426"/>
          <a:stretch>
            <a:fillRect/>
          </a:stretch>
        </p:blipFill>
        <p:spPr>
          <a:xfrm>
            <a:off x="914399" y="4000500"/>
            <a:ext cx="4139409" cy="4648200"/>
          </a:xfrm>
          <a:prstGeom prst="rect">
            <a:avLst/>
          </a:prstGeom>
        </p:spPr>
      </p:pic>
      <p:pic>
        <p:nvPicPr>
          <p:cNvPr id="7" name="Picture 6">
            <a:extLst>
              <a:ext uri="{FF2B5EF4-FFF2-40B4-BE49-F238E27FC236}">
                <a16:creationId xmlns:a16="http://schemas.microsoft.com/office/drawing/2014/main" id="{062EDF98-1CB7-3515-E6D8-B3E73224119B}"/>
              </a:ext>
            </a:extLst>
          </p:cNvPr>
          <p:cNvPicPr>
            <a:picLocks noChangeAspect="1"/>
          </p:cNvPicPr>
          <p:nvPr/>
        </p:nvPicPr>
        <p:blipFill>
          <a:blip r:embed="rId6"/>
          <a:stretch>
            <a:fillRect/>
          </a:stretch>
        </p:blipFill>
        <p:spPr>
          <a:xfrm>
            <a:off x="5410200" y="3924300"/>
            <a:ext cx="9525000" cy="4680326"/>
          </a:xfrm>
          <a:prstGeom prst="rect">
            <a:avLst/>
          </a:prstGeom>
        </p:spPr>
      </p:pic>
    </p:spTree>
    <p:extLst>
      <p:ext uri="{BB962C8B-B14F-4D97-AF65-F5344CB8AC3E}">
        <p14:creationId xmlns:p14="http://schemas.microsoft.com/office/powerpoint/2010/main" val="37867774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69CBA-9616-3690-E1DD-D3169C8877B9}"/>
            </a:ext>
          </a:extLst>
        </p:cNvPr>
        <p:cNvGrpSpPr/>
        <p:nvPr/>
      </p:nvGrpSpPr>
      <p:grpSpPr>
        <a:xfrm>
          <a:off x="0" y="0"/>
          <a:ext cx="0" cy="0"/>
          <a:chOff x="0" y="0"/>
          <a:chExt cx="0" cy="0"/>
        </a:xfrm>
      </p:grpSpPr>
      <p:grpSp>
        <p:nvGrpSpPr>
          <p:cNvPr id="2051" name="object 3">
            <a:extLst>
              <a:ext uri="{FF2B5EF4-FFF2-40B4-BE49-F238E27FC236}">
                <a16:creationId xmlns:a16="http://schemas.microsoft.com/office/drawing/2014/main" id="{66C1E52C-4987-EE7A-19A4-6A5F705DACCC}"/>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7233BB73-7D6A-6CA4-DE6B-35AD3EB17F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BF0DE870-B900-C326-6DFA-3A7D00674A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C613960C-BE41-7616-8089-7228B7341726}"/>
              </a:ext>
            </a:extLst>
          </p:cNvPr>
          <p:cNvSpPr>
            <a:spLocks noGrp="1"/>
          </p:cNvSpPr>
          <p:nvPr>
            <p:ph type="title"/>
          </p:nvPr>
        </p:nvSpPr>
        <p:spPr>
          <a:xfrm>
            <a:off x="838200" y="647700"/>
            <a:ext cx="10515600" cy="994151"/>
          </a:xfrm>
        </p:spPr>
        <p:txBody>
          <a:bodyPr/>
          <a:lstStyle/>
          <a:p>
            <a:r>
              <a:rPr lang="en-US" dirty="0"/>
              <a:t>LPA Project Management</a:t>
            </a:r>
          </a:p>
        </p:txBody>
      </p:sp>
      <p:sp>
        <p:nvSpPr>
          <p:cNvPr id="3" name="Content Placeholder 2">
            <a:extLst>
              <a:ext uri="{FF2B5EF4-FFF2-40B4-BE49-F238E27FC236}">
                <a16:creationId xmlns:a16="http://schemas.microsoft.com/office/drawing/2014/main" id="{E1424AAE-0949-17FE-D932-303102E832DD}"/>
              </a:ext>
            </a:extLst>
          </p:cNvPr>
          <p:cNvSpPr txBox="1">
            <a:spLocks/>
          </p:cNvSpPr>
          <p:nvPr/>
        </p:nvSpPr>
        <p:spPr>
          <a:xfrm>
            <a:off x="990600" y="2247900"/>
            <a:ext cx="11353800" cy="5808889"/>
          </a:xfrm>
          <a:prstGeom prst="rect">
            <a:avLst/>
          </a:prstGeom>
        </p:spPr>
        <p:txBody>
          <a:bodyPr>
            <a:normAutofit lnSpcReduction="10000"/>
          </a:bodyPr>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285750" indent="-285750">
              <a:buFont typeface="Arial" panose="020B0604020202020204" pitchFamily="34" charset="0"/>
              <a:buChar char="•"/>
            </a:pPr>
            <a:r>
              <a:rPr lang="en-US" sz="4400" kern="0" dirty="0"/>
              <a:t>KYTC is responsible for oversight of LPA projects</a:t>
            </a:r>
          </a:p>
          <a:p>
            <a:pPr marL="285750" indent="-285750">
              <a:buFont typeface="Arial" panose="020B0604020202020204" pitchFamily="34" charset="0"/>
              <a:buChar char="•"/>
            </a:pPr>
            <a:r>
              <a:rPr lang="en-US" sz="4400" kern="0" dirty="0"/>
              <a:t>The KYTC offices involved in the project will be a combination of a District Office and the Office of Local Programs within the Division of Rural and Municipal Aid</a:t>
            </a:r>
          </a:p>
          <a:p>
            <a:pPr marL="285750" indent="-285750">
              <a:buFont typeface="Arial" panose="020B0604020202020204" pitchFamily="34" charset="0"/>
              <a:buChar char="•"/>
            </a:pPr>
            <a:r>
              <a:rPr lang="en-US" sz="4400" kern="0" dirty="0"/>
              <a:t>If the project is within the boundaries of a Metropolitan Planning Organization (MPO), the MPO will be involved as well</a:t>
            </a:r>
          </a:p>
          <a:p>
            <a:endParaRPr lang="en-US" kern="0" dirty="0"/>
          </a:p>
        </p:txBody>
      </p:sp>
    </p:spTree>
    <p:extLst>
      <p:ext uri="{BB962C8B-B14F-4D97-AF65-F5344CB8AC3E}">
        <p14:creationId xmlns:p14="http://schemas.microsoft.com/office/powerpoint/2010/main" val="312825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4EEC4-BA82-7EEC-EAFB-D5F21669FBC7}"/>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7C03F7A1-52B6-F05F-CBA6-DC56660189E2}"/>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1B09707D-80AD-4E17-3A44-E40D25263D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D8C855D2-2F57-58CE-984C-76A69498EA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itle 1">
            <a:extLst>
              <a:ext uri="{FF2B5EF4-FFF2-40B4-BE49-F238E27FC236}">
                <a16:creationId xmlns:a16="http://schemas.microsoft.com/office/drawing/2014/main" id="{C3AA8519-EE3B-5F11-07E4-CA70498E2365}"/>
              </a:ext>
            </a:extLst>
          </p:cNvPr>
          <p:cNvSpPr txBox="1">
            <a:spLocks/>
          </p:cNvSpPr>
          <p:nvPr/>
        </p:nvSpPr>
        <p:spPr>
          <a:xfrm>
            <a:off x="2819400" y="419100"/>
            <a:ext cx="10515600" cy="994151"/>
          </a:xfrm>
          <a:prstGeom prst="rect">
            <a:avLst/>
          </a:prstGeom>
        </p:spPr>
        <p:txBody>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r>
              <a:rPr lang="en-US" sz="7250" b="1" kern="0" dirty="0">
                <a:solidFill>
                  <a:srgbClr val="0C79EE"/>
                </a:solidFill>
                <a:latin typeface="MicrogrammaExtDBol"/>
              </a:rPr>
              <a:t>Class D</a:t>
            </a:r>
            <a:r>
              <a:rPr lang="en-US" sz="7250" b="1" dirty="0">
                <a:solidFill>
                  <a:srgbClr val="0C79EE"/>
                </a:solidFill>
                <a:latin typeface="MicrogrammaExtDBol"/>
              </a:rPr>
              <a:t>evelopment</a:t>
            </a:r>
          </a:p>
        </p:txBody>
      </p:sp>
      <p:sp>
        <p:nvSpPr>
          <p:cNvPr id="4" name="Content Placeholder 2">
            <a:extLst>
              <a:ext uri="{FF2B5EF4-FFF2-40B4-BE49-F238E27FC236}">
                <a16:creationId xmlns:a16="http://schemas.microsoft.com/office/drawing/2014/main" id="{B2F7C1A6-D176-DCFA-AC9F-C39DA1CF8488}"/>
              </a:ext>
            </a:extLst>
          </p:cNvPr>
          <p:cNvSpPr txBox="1">
            <a:spLocks/>
          </p:cNvSpPr>
          <p:nvPr/>
        </p:nvSpPr>
        <p:spPr>
          <a:xfrm>
            <a:off x="1600200" y="2095500"/>
            <a:ext cx="15621000" cy="5163819"/>
          </a:xfrm>
          <a:prstGeom prst="rect">
            <a:avLst/>
          </a:prstGeom>
        </p:spPr>
        <p:txBody>
          <a:bodyPr>
            <a:normAutofit/>
          </a:bodyPr>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4800" kern="0" dirty="0"/>
              <a:t>Two classes are being developed</a:t>
            </a:r>
          </a:p>
          <a:p>
            <a:pPr marL="571500" indent="-571500">
              <a:buFont typeface="Arial" panose="020B0604020202020204" pitchFamily="34" charset="0"/>
              <a:buChar char="•"/>
            </a:pPr>
            <a:r>
              <a:rPr lang="en-US" sz="4000" kern="0" dirty="0"/>
              <a:t>LPA 101 – Brief, high level, half day training.  </a:t>
            </a:r>
          </a:p>
          <a:p>
            <a:pPr marL="1028700" lvl="1" indent="-571500">
              <a:buFont typeface="Arial" panose="020B0604020202020204" pitchFamily="34" charset="0"/>
              <a:buChar char="•"/>
            </a:pPr>
            <a:r>
              <a:rPr lang="en-US" sz="4000" kern="0" dirty="0"/>
              <a:t>Target audience: mayors, county Judges and other elected officials</a:t>
            </a:r>
          </a:p>
          <a:p>
            <a:pPr marL="571500" indent="-571500">
              <a:buFont typeface="Arial" panose="020B0604020202020204" pitchFamily="34" charset="0"/>
              <a:buChar char="•"/>
            </a:pPr>
            <a:r>
              <a:rPr lang="en-US" sz="4000" kern="0" dirty="0"/>
              <a:t>LPA 102 – In depth course, covering all disciplines.  </a:t>
            </a:r>
          </a:p>
          <a:p>
            <a:pPr marL="1028700" lvl="1" indent="-571500">
              <a:buFont typeface="Arial" panose="020B0604020202020204" pitchFamily="34" charset="0"/>
              <a:buChar char="•"/>
            </a:pPr>
            <a:r>
              <a:rPr lang="en-US" sz="4000" kern="0" dirty="0"/>
              <a:t>Target audience: project managers for the LPA, KYTC personnel involved in the projects, consultants</a:t>
            </a:r>
          </a:p>
          <a:p>
            <a:endParaRPr lang="en-US" kern="0" dirty="0"/>
          </a:p>
          <a:p>
            <a:endParaRPr lang="en-US" kern="0" dirty="0"/>
          </a:p>
        </p:txBody>
      </p:sp>
    </p:spTree>
    <p:extLst>
      <p:ext uri="{BB962C8B-B14F-4D97-AF65-F5344CB8AC3E}">
        <p14:creationId xmlns:p14="http://schemas.microsoft.com/office/powerpoint/2010/main" val="914065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F4688-6164-98EC-FCEE-3E026711FDBF}"/>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04FB0606-372E-82D5-D1E5-6F5B5AD5D8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BC009475-A79A-1A5A-B805-DAA7A791F2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27B093E2-98BE-236E-F293-5B5E1BCC6D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1410096-DC2A-86E3-A5FF-C3E81B5D311E}"/>
              </a:ext>
            </a:extLst>
          </p:cNvPr>
          <p:cNvSpPr txBox="1">
            <a:spLocks/>
          </p:cNvSpPr>
          <p:nvPr/>
        </p:nvSpPr>
        <p:spPr>
          <a:xfrm>
            <a:off x="3200400" y="647700"/>
            <a:ext cx="11582400" cy="1676400"/>
          </a:xfrm>
          <a:prstGeom prst="rect">
            <a:avLst/>
          </a:prstGeom>
        </p:spPr>
        <p:txBody>
          <a:bodyPr>
            <a:noAutofit/>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r>
              <a:rPr lang="en-US" sz="5400" b="1" kern="0" dirty="0">
                <a:solidFill>
                  <a:srgbClr val="0C79EE"/>
                </a:solidFill>
                <a:latin typeface="MicrogrammaExtDBol"/>
              </a:rPr>
              <a:t>LPA Project Management Training </a:t>
            </a:r>
          </a:p>
          <a:p>
            <a:r>
              <a:rPr lang="en-US" sz="5400" b="1" kern="0" dirty="0">
                <a:solidFill>
                  <a:srgbClr val="0C79EE"/>
                </a:solidFill>
                <a:latin typeface="MicrogrammaExtDBol"/>
              </a:rPr>
              <a:t>Class Modules</a:t>
            </a:r>
          </a:p>
        </p:txBody>
      </p:sp>
      <p:sp>
        <p:nvSpPr>
          <p:cNvPr id="3" name="Content Placeholder 2">
            <a:extLst>
              <a:ext uri="{FF2B5EF4-FFF2-40B4-BE49-F238E27FC236}">
                <a16:creationId xmlns:a16="http://schemas.microsoft.com/office/drawing/2014/main" id="{4CD1709E-47DE-9EA0-F2B2-52171D62F8C7}"/>
              </a:ext>
            </a:extLst>
          </p:cNvPr>
          <p:cNvSpPr txBox="1">
            <a:spLocks/>
          </p:cNvSpPr>
          <p:nvPr/>
        </p:nvSpPr>
        <p:spPr>
          <a:xfrm>
            <a:off x="1447800" y="3009900"/>
            <a:ext cx="6629400" cy="6172200"/>
          </a:xfrm>
          <a:prstGeom prst="rect">
            <a:avLst/>
          </a:prstGeom>
        </p:spPr>
        <p:txBody>
          <a:bodyPr>
            <a:normAutofit fontScale="92500"/>
          </a:bodyPr>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285750" indent="-285750">
              <a:buFont typeface="Arial" panose="020B0604020202020204" pitchFamily="34" charset="0"/>
              <a:buChar char="•"/>
            </a:pPr>
            <a:r>
              <a:rPr lang="en-US" sz="4500" kern="0" dirty="0"/>
              <a:t>Introduction to LPA Projects</a:t>
            </a:r>
          </a:p>
          <a:p>
            <a:pPr marL="285750" indent="-285750">
              <a:buFont typeface="Arial" panose="020B0604020202020204" pitchFamily="34" charset="0"/>
              <a:buChar char="•"/>
            </a:pPr>
            <a:r>
              <a:rPr lang="en-US" sz="4500" kern="0" dirty="0"/>
              <a:t>Overview of Project Development and Delivery</a:t>
            </a:r>
          </a:p>
          <a:p>
            <a:pPr marL="285750" indent="-285750">
              <a:buFont typeface="Arial" panose="020B0604020202020204" pitchFamily="34" charset="0"/>
              <a:buChar char="•"/>
            </a:pPr>
            <a:r>
              <a:rPr lang="en-US" sz="4500" kern="0" dirty="0"/>
              <a:t>Professional Services Procurement</a:t>
            </a:r>
          </a:p>
          <a:p>
            <a:pPr marL="285750" indent="-285750">
              <a:buFont typeface="Arial" panose="020B0604020202020204" pitchFamily="34" charset="0"/>
              <a:buChar char="•"/>
            </a:pPr>
            <a:r>
              <a:rPr lang="en-US" sz="4500" kern="0" dirty="0"/>
              <a:t>Environmental Requirements</a:t>
            </a:r>
          </a:p>
          <a:p>
            <a:pPr marL="285750" indent="-285750">
              <a:buFont typeface="Arial" panose="020B0604020202020204" pitchFamily="34" charset="0"/>
              <a:buChar char="•"/>
            </a:pPr>
            <a:r>
              <a:rPr lang="en-US" sz="4500" kern="0" dirty="0"/>
              <a:t>Project Design</a:t>
            </a:r>
          </a:p>
          <a:p>
            <a:endParaRPr lang="en-US" kern="0" dirty="0"/>
          </a:p>
          <a:p>
            <a:endParaRPr lang="en-US" kern="0" dirty="0"/>
          </a:p>
          <a:p>
            <a:endParaRPr lang="en-US" kern="0" dirty="0"/>
          </a:p>
        </p:txBody>
      </p:sp>
      <p:sp>
        <p:nvSpPr>
          <p:cNvPr id="5" name="Content Placeholder 2">
            <a:extLst>
              <a:ext uri="{FF2B5EF4-FFF2-40B4-BE49-F238E27FC236}">
                <a16:creationId xmlns:a16="http://schemas.microsoft.com/office/drawing/2014/main" id="{D98DBA77-F669-4A93-3C60-9FEFE5C5D5AB}"/>
              </a:ext>
            </a:extLst>
          </p:cNvPr>
          <p:cNvSpPr txBox="1">
            <a:spLocks/>
          </p:cNvSpPr>
          <p:nvPr/>
        </p:nvSpPr>
        <p:spPr>
          <a:xfrm>
            <a:off x="8610600" y="3086100"/>
            <a:ext cx="6781800" cy="60198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200" dirty="0"/>
              <a:t>Right of Way</a:t>
            </a:r>
          </a:p>
          <a:p>
            <a:r>
              <a:rPr lang="en-US" sz="4200" dirty="0"/>
              <a:t>Utilities and Rails</a:t>
            </a:r>
          </a:p>
          <a:p>
            <a:r>
              <a:rPr lang="en-US" sz="4200" dirty="0"/>
              <a:t>Non-Construction Procurement</a:t>
            </a:r>
          </a:p>
          <a:p>
            <a:r>
              <a:rPr lang="en-US" sz="4200" dirty="0"/>
              <a:t>Construction Procurement</a:t>
            </a:r>
          </a:p>
          <a:p>
            <a:r>
              <a:rPr lang="en-US" sz="4200" dirty="0"/>
              <a:t>Construction and Inspection</a:t>
            </a:r>
          </a:p>
          <a:p>
            <a:r>
              <a:rPr lang="en-US" sz="4200" dirty="0"/>
              <a:t>Reimbursement</a:t>
            </a:r>
          </a:p>
          <a:p>
            <a:r>
              <a:rPr lang="en-US" sz="4200" dirty="0"/>
              <a:t>Project Completion</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513796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we="http://schemas.microsoft.com/office/webextensions/webextension/2010/11" xmlns:pca="http://schemas.microsoft.com/office/powerpoint/2013/contentapp" Requires="we pca">
          <p:graphicFrame>
            <p:nvGraphicFramePr>
              <p:cNvPr id="2" name="Add-in 1" title="Interactive content from Mentimeter">
                <a:extLst>
                  <a:ext uri="{FF2B5EF4-FFF2-40B4-BE49-F238E27FC236}">
                    <a16:creationId xmlns:a16="http://schemas.microsoft.com/office/drawing/2014/main" id="{ADB2D29D-FD0D-DC3C-0EB1-8821BEB3CCF7}"/>
                  </a:ext>
                </a:extLst>
              </p:cNvPr>
              <p:cNvGraphicFramePr>
                <a:graphicFrameLocks noGrp="1"/>
              </p:cNvGraphicFramePr>
              <p:nvPr>
                <p:extLst>
                  <p:ext uri="{D42A27DB-BD31-4B8C-83A1-F6EECF244321}">
                    <p14:modId xmlns:p14="http://schemas.microsoft.com/office/powerpoint/2010/main" val="1684574730"/>
                  </p:ext>
                </p:extLst>
              </p:nvPr>
            </p:nvGraphicFramePr>
            <p:xfrm>
              <a:off x="0" y="0"/>
              <a:ext cx="18288000" cy="10287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p:pic>
            <p:nvPicPr>
              <p:cNvPr id="2" name="Add-in 1" title="Interactive content from Mentimeter">
                <a:extLst>
                  <a:ext uri="{FF2B5EF4-FFF2-40B4-BE49-F238E27FC236}">
                    <a16:creationId xmlns:a16="http://schemas.microsoft.com/office/drawing/2014/main" id="{ADB2D29D-FD0D-DC3C-0EB1-8821BEB3CCF7}"/>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8288000" cy="10287000"/>
              </a:xfrm>
              <a:prstGeom prst="rect">
                <a:avLst/>
              </a:prstGeom>
            </p:spPr>
          </p:pic>
        </mc:Fallback>
      </mc:AlternateContent>
    </p:spTree>
    <p:custDataLst>
      <p:tags r:id="rId1"/>
    </p:custDataLst>
    <p:extLst>
      <p:ext uri="{BB962C8B-B14F-4D97-AF65-F5344CB8AC3E}">
        <p14:creationId xmlns:p14="http://schemas.microsoft.com/office/powerpoint/2010/main" val="3625183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2DE2B-D84C-2D5A-3273-40F6607B8D1D}"/>
            </a:ext>
          </a:extLst>
        </p:cNvPr>
        <p:cNvGrpSpPr/>
        <p:nvPr/>
      </p:nvGrpSpPr>
      <p:grpSpPr>
        <a:xfrm>
          <a:off x="0" y="0"/>
          <a:ext cx="0" cy="0"/>
          <a:chOff x="0" y="0"/>
          <a:chExt cx="0" cy="0"/>
        </a:xfrm>
      </p:grpSpPr>
      <p:grpSp>
        <p:nvGrpSpPr>
          <p:cNvPr id="2051" name="object 3">
            <a:extLst>
              <a:ext uri="{FF2B5EF4-FFF2-40B4-BE49-F238E27FC236}">
                <a16:creationId xmlns:a16="http://schemas.microsoft.com/office/drawing/2014/main" id="{F57163F2-7C2A-5CFD-038C-1BF69981AB93}"/>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8C4452A7-EF8C-08AC-4C7D-EFF885BE4E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575F550-B237-D706-4C29-647A84358D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a:extLst>
              <a:ext uri="{FF2B5EF4-FFF2-40B4-BE49-F238E27FC236}">
                <a16:creationId xmlns:a16="http://schemas.microsoft.com/office/drawing/2014/main" id="{4C3C3136-D3B7-7F01-1B78-0425B1963928}"/>
              </a:ext>
            </a:extLst>
          </p:cNvPr>
          <p:cNvSpPr txBox="1"/>
          <p:nvPr/>
        </p:nvSpPr>
        <p:spPr>
          <a:xfrm>
            <a:off x="3962400" y="2933700"/>
            <a:ext cx="5375189" cy="1323439"/>
          </a:xfrm>
          <a:prstGeom prst="rect">
            <a:avLst/>
          </a:prstGeom>
          <a:noFill/>
        </p:spPr>
        <p:txBody>
          <a:bodyPr wrap="none" rtlCol="0">
            <a:spAutoFit/>
          </a:bodyPr>
          <a:lstStyle/>
          <a:p>
            <a:r>
              <a:rPr lang="en-US" sz="8000" dirty="0"/>
              <a:t>Questions?</a:t>
            </a:r>
          </a:p>
        </p:txBody>
      </p:sp>
      <p:pic>
        <p:nvPicPr>
          <p:cNvPr id="4" name="object 4">
            <a:extLst>
              <a:ext uri="{FF2B5EF4-FFF2-40B4-BE49-F238E27FC236}">
                <a16:creationId xmlns:a16="http://schemas.microsoft.com/office/drawing/2014/main" id="{FB49E462-0312-1B5F-D93F-29A6AEA784E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76400" y="6134100"/>
            <a:ext cx="3341136" cy="357340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AAF34272-4508-7916-5897-C239D33C04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0" y="6515100"/>
            <a:ext cx="2981996" cy="2855261"/>
          </a:xfrm>
          <a:prstGeom prst="rect">
            <a:avLst/>
          </a:prstGeom>
        </p:spPr>
      </p:pic>
    </p:spTree>
    <p:extLst>
      <p:ext uri="{BB962C8B-B14F-4D97-AF65-F5344CB8AC3E}">
        <p14:creationId xmlns:p14="http://schemas.microsoft.com/office/powerpoint/2010/main" val="1496355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E747CC43-CB05-92B1-C67F-A4089BFECF44}"/>
              </a:ext>
            </a:extLst>
          </p:cNvPr>
          <p:cNvSpPr>
            <a:spLocks noGrp="1"/>
          </p:cNvSpPr>
          <p:nvPr>
            <p:ph type="ctrTitle"/>
          </p:nvPr>
        </p:nvSpPr>
        <p:spPr>
          <a:xfrm>
            <a:off x="1371600" y="3188970"/>
            <a:ext cx="13106400" cy="2231380"/>
          </a:xfrm>
        </p:spPr>
        <p:txBody>
          <a:bodyPr/>
          <a:lstStyle/>
          <a:p>
            <a:r>
              <a:rPr lang="en-US" dirty="0"/>
              <a:t>Bridge Load Posting </a:t>
            </a:r>
            <a:br>
              <a:rPr lang="en-US" dirty="0"/>
            </a:br>
            <a:r>
              <a:rPr lang="en-US" dirty="0"/>
              <a:t>Based on Load Testing</a:t>
            </a:r>
          </a:p>
        </p:txBody>
      </p:sp>
      <p:sp>
        <p:nvSpPr>
          <p:cNvPr id="3" name="Subtitle 2">
            <a:extLst>
              <a:ext uri="{FF2B5EF4-FFF2-40B4-BE49-F238E27FC236}">
                <a16:creationId xmlns:a16="http://schemas.microsoft.com/office/drawing/2014/main" id="{E9576ACF-43F3-7136-5426-0D41C5051181}"/>
              </a:ext>
            </a:extLst>
          </p:cNvPr>
          <p:cNvSpPr>
            <a:spLocks noGrp="1"/>
          </p:cNvSpPr>
          <p:nvPr>
            <p:ph type="subTitle" idx="4"/>
          </p:nvPr>
        </p:nvSpPr>
        <p:spPr>
          <a:xfrm>
            <a:off x="234705" y="7429501"/>
            <a:ext cx="4719883" cy="2757678"/>
          </a:xfrm>
        </p:spPr>
        <p:txBody>
          <a:bodyPr/>
          <a:lstStyle/>
          <a:p>
            <a:pPr algn="ctr"/>
            <a:r>
              <a:rPr lang="en-US" sz="3200" b="1" dirty="0"/>
              <a:t>Study Advisory Committee</a:t>
            </a:r>
          </a:p>
          <a:p>
            <a:pPr algn="ctr"/>
            <a:r>
              <a:rPr lang="en-US" sz="3200" dirty="0"/>
              <a:t>Dora Alexander (Chair)</a:t>
            </a:r>
          </a:p>
          <a:p>
            <a:pPr algn="ctr"/>
            <a:r>
              <a:rPr lang="en-US" sz="3200" dirty="0"/>
              <a:t>Erin Van Zee</a:t>
            </a:r>
          </a:p>
          <a:p>
            <a:pPr algn="ctr"/>
            <a:r>
              <a:rPr lang="en-US" sz="3200" dirty="0"/>
              <a:t>Evan Greenwell</a:t>
            </a:r>
          </a:p>
        </p:txBody>
      </p:sp>
      <p:sp>
        <p:nvSpPr>
          <p:cNvPr id="4" name="Subtitle 2">
            <a:extLst>
              <a:ext uri="{FF2B5EF4-FFF2-40B4-BE49-F238E27FC236}">
                <a16:creationId xmlns:a16="http://schemas.microsoft.com/office/drawing/2014/main" id="{D4D3A3C1-E387-034E-3406-ADED1A4C19D3}"/>
              </a:ext>
            </a:extLst>
          </p:cNvPr>
          <p:cNvSpPr txBox="1">
            <a:spLocks/>
          </p:cNvSpPr>
          <p:nvPr/>
        </p:nvSpPr>
        <p:spPr bwMode="auto">
          <a:xfrm>
            <a:off x="5338517" y="7429500"/>
            <a:ext cx="4719883" cy="2856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gn="ctr"/>
            <a:r>
              <a:rPr lang="en-US" sz="3200" b="1" kern="0" dirty="0"/>
              <a:t>Research Team</a:t>
            </a:r>
          </a:p>
          <a:p>
            <a:pPr algn="ctr"/>
            <a:r>
              <a:rPr lang="en-US" sz="3200" kern="0" dirty="0"/>
              <a:t>Cody Hutchinson</a:t>
            </a:r>
          </a:p>
          <a:p>
            <a:pPr algn="ctr"/>
            <a:r>
              <a:rPr lang="en-US" sz="3200" kern="0" dirty="0" err="1"/>
              <a:t>Abheetha</a:t>
            </a:r>
            <a:r>
              <a:rPr lang="en-US" sz="3200" kern="0" dirty="0"/>
              <a:t> Peiris (PI)</a:t>
            </a:r>
          </a:p>
          <a:p>
            <a:pPr algn="ctr"/>
            <a:r>
              <a:rPr lang="en-US" sz="3200" kern="0" dirty="0"/>
              <a:t>Issam Harik (Co-PI)</a:t>
            </a:r>
          </a:p>
          <a:p>
            <a:pPr algn="ctr"/>
            <a:endParaRPr lang="en-US" sz="3200" kern="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347CA-2A98-B8B4-5DBC-40A9A74E1025}"/>
            </a:ext>
          </a:extLst>
        </p:cNvPr>
        <p:cNvGrpSpPr/>
        <p:nvPr/>
      </p:nvGrpSpPr>
      <p:grpSpPr>
        <a:xfrm>
          <a:off x="0" y="0"/>
          <a:ext cx="0" cy="0"/>
          <a:chOff x="0" y="0"/>
          <a:chExt cx="0" cy="0"/>
        </a:xfrm>
      </p:grpSpPr>
      <p:pic>
        <p:nvPicPr>
          <p:cNvPr id="14" name="Picture 3">
            <a:extLst>
              <a:ext uri="{FF2B5EF4-FFF2-40B4-BE49-F238E27FC236}">
                <a16:creationId xmlns:a16="http://schemas.microsoft.com/office/drawing/2014/main" id="{8B1C7C4F-34A6-CCD7-3922-E515CB0364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8319140" y="3703300"/>
            <a:ext cx="6936827" cy="5014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object 2">
            <a:extLst>
              <a:ext uri="{FF2B5EF4-FFF2-40B4-BE49-F238E27FC236}">
                <a16:creationId xmlns:a16="http://schemas.microsoft.com/office/drawing/2014/main" id="{34BC24CC-5500-DAD0-73E2-C58659C7B0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E4EB6BAD-5A9B-92DB-E0F7-1F0A19F8DA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A9916452-707D-237C-1CC0-723E908125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2D474B21-7424-161B-CAB1-DE16704B26D7}"/>
              </a:ext>
            </a:extLst>
          </p:cNvPr>
          <p:cNvSpPr>
            <a:spLocks noGrp="1"/>
          </p:cNvSpPr>
          <p:nvPr>
            <p:ph type="title"/>
          </p:nvPr>
        </p:nvSpPr>
        <p:spPr>
          <a:xfrm>
            <a:off x="7543800" y="348146"/>
            <a:ext cx="10177462" cy="1115690"/>
          </a:xfrm>
        </p:spPr>
        <p:txBody>
          <a:bodyPr/>
          <a:lstStyle/>
          <a:p>
            <a:r>
              <a:rPr lang="en-US" dirty="0"/>
              <a:t>Load Posting</a:t>
            </a:r>
          </a:p>
        </p:txBody>
      </p:sp>
      <p:sp>
        <p:nvSpPr>
          <p:cNvPr id="3" name="Text Placeholder 2">
            <a:extLst>
              <a:ext uri="{FF2B5EF4-FFF2-40B4-BE49-F238E27FC236}">
                <a16:creationId xmlns:a16="http://schemas.microsoft.com/office/drawing/2014/main" id="{C9A8A92C-1CA5-5575-5348-4D18542160E7}"/>
              </a:ext>
            </a:extLst>
          </p:cNvPr>
          <p:cNvSpPr>
            <a:spLocks noGrp="1"/>
          </p:cNvSpPr>
          <p:nvPr>
            <p:ph type="body" idx="1"/>
          </p:nvPr>
        </p:nvSpPr>
        <p:spPr>
          <a:xfrm>
            <a:off x="914400" y="2365375"/>
            <a:ext cx="16459200" cy="553998"/>
          </a:xfrm>
        </p:spPr>
        <p:txBody>
          <a:bodyPr/>
          <a:lstStyle/>
          <a:p>
            <a:r>
              <a:rPr lang="en-US" sz="3600" dirty="0"/>
              <a:t>What is “load posting”?</a:t>
            </a:r>
          </a:p>
        </p:txBody>
      </p:sp>
      <p:pic>
        <p:nvPicPr>
          <p:cNvPr id="4" name="Picture 2">
            <a:extLst>
              <a:ext uri="{FF2B5EF4-FFF2-40B4-BE49-F238E27FC236}">
                <a16:creationId xmlns:a16="http://schemas.microsoft.com/office/drawing/2014/main" id="{DF1479F5-CB2D-5A3C-EC22-62A80C1F0C6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20654"/>
          <a:stretch>
            <a:fillRect/>
          </a:stretch>
        </p:blipFill>
        <p:spPr bwMode="auto">
          <a:xfrm>
            <a:off x="914400" y="3704404"/>
            <a:ext cx="6996936"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4">
            <a:extLst>
              <a:ext uri="{FF2B5EF4-FFF2-40B4-BE49-F238E27FC236}">
                <a16:creationId xmlns:a16="http://schemas.microsoft.com/office/drawing/2014/main" id="{452D6C60-FABE-6B1D-A967-C40C55903245}"/>
              </a:ext>
            </a:extLst>
          </p:cNvPr>
          <p:cNvSpPr txBox="1">
            <a:spLocks noChangeArrowheads="1"/>
          </p:cNvSpPr>
          <p:nvPr/>
        </p:nvSpPr>
        <p:spPr bwMode="auto">
          <a:xfrm>
            <a:off x="914400" y="8724900"/>
            <a:ext cx="6996936" cy="523220"/>
          </a:xfrm>
          <a:prstGeom prst="rect">
            <a:avLst/>
          </a:prstGeom>
          <a:noFill/>
          <a:ln w="12700">
            <a:noFill/>
            <a:miter lim="800000"/>
            <a:headEnd/>
            <a:tailEnd/>
          </a:ln>
          <a:effectLst/>
        </p:spPr>
        <p:txBody>
          <a:bodyPr wrap="square" lIns="0" rIns="0">
            <a:spAutoFit/>
          </a:bodyPr>
          <a:lstStyle/>
          <a:p>
            <a:pPr algn="ctr">
              <a:defRPr/>
            </a:pPr>
            <a:r>
              <a:rPr lang="en-US" sz="2800" dirty="0">
                <a:latin typeface="+mj-lt"/>
                <a:cs typeface="Times New Roman" panose="02020603050405020304" pitchFamily="18" charset="0"/>
              </a:rPr>
              <a:t>US 60 Over Cumberland River (D01)</a:t>
            </a:r>
          </a:p>
        </p:txBody>
      </p:sp>
      <p:sp>
        <p:nvSpPr>
          <p:cNvPr id="6" name="Text Box 4">
            <a:extLst>
              <a:ext uri="{FF2B5EF4-FFF2-40B4-BE49-F238E27FC236}">
                <a16:creationId xmlns:a16="http://schemas.microsoft.com/office/drawing/2014/main" id="{37F0E860-857E-B6AD-3236-BE65FA9EB11F}"/>
              </a:ext>
            </a:extLst>
          </p:cNvPr>
          <p:cNvSpPr txBox="1">
            <a:spLocks noChangeArrowheads="1"/>
          </p:cNvSpPr>
          <p:nvPr/>
        </p:nvSpPr>
        <p:spPr bwMode="auto">
          <a:xfrm>
            <a:off x="8305800" y="8726944"/>
            <a:ext cx="6963508" cy="523216"/>
          </a:xfrm>
          <a:prstGeom prst="rect">
            <a:avLst/>
          </a:prstGeom>
          <a:noFill/>
          <a:ln w="12700">
            <a:noFill/>
            <a:miter lim="800000"/>
            <a:headEnd/>
            <a:tailEnd/>
          </a:ln>
          <a:effectLst/>
        </p:spPr>
        <p:txBody>
          <a:bodyPr wrap="square" lIns="0" tIns="45718" rIns="0" bIns="45718">
            <a:spAutoFit/>
          </a:bodyPr>
          <a:lstStyle/>
          <a:p>
            <a:pPr algn="ctr">
              <a:spcBef>
                <a:spcPct val="50000"/>
              </a:spcBef>
              <a:defRPr/>
            </a:pPr>
            <a:r>
              <a:rPr lang="en-US" sz="2800" dirty="0">
                <a:latin typeface="+mj-lt"/>
                <a:cs typeface="Times New Roman" panose="02020603050405020304" pitchFamily="18" charset="0"/>
              </a:rPr>
              <a:t>John A. Roebling Bridge (D06) </a:t>
            </a:r>
          </a:p>
        </p:txBody>
      </p:sp>
      <p:sp>
        <p:nvSpPr>
          <p:cNvPr id="9" name="Rectangle 8">
            <a:extLst>
              <a:ext uri="{FF2B5EF4-FFF2-40B4-BE49-F238E27FC236}">
                <a16:creationId xmlns:a16="http://schemas.microsoft.com/office/drawing/2014/main" id="{70DE6981-6717-527B-82D5-2805FD1D7179}"/>
              </a:ext>
            </a:extLst>
          </p:cNvPr>
          <p:cNvSpPr/>
          <p:nvPr/>
        </p:nvSpPr>
        <p:spPr>
          <a:xfrm>
            <a:off x="14020800" y="6515100"/>
            <a:ext cx="1066800" cy="823293"/>
          </a:xfrm>
          <a:prstGeom prst="rect">
            <a:avLst/>
          </a:prstGeom>
          <a:noFill/>
          <a:ln w="63500">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BACEF6F-DC08-ABFF-7FAF-F907293ACEE9}"/>
              </a:ext>
            </a:extLst>
          </p:cNvPr>
          <p:cNvSpPr/>
          <p:nvPr/>
        </p:nvSpPr>
        <p:spPr>
          <a:xfrm>
            <a:off x="4343400" y="3924301"/>
            <a:ext cx="2209800" cy="3711802"/>
          </a:xfrm>
          <a:prstGeom prst="rect">
            <a:avLst/>
          </a:prstGeom>
          <a:noFill/>
          <a:ln w="63500">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2032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DFFFB-9CED-D82F-6624-46EC3C6D0B04}"/>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24EEDDD2-FF26-A1EC-B724-E93AEF21CE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20690608-3973-3826-9E2F-9385FAA861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B3D5489-C5E7-826D-35B3-3B8736508B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9E80B31A-4864-5EFF-A8A9-FAD9B8BA6869}"/>
              </a:ext>
            </a:extLst>
          </p:cNvPr>
          <p:cNvSpPr>
            <a:spLocks noGrp="1"/>
          </p:cNvSpPr>
          <p:nvPr>
            <p:ph type="title"/>
          </p:nvPr>
        </p:nvSpPr>
        <p:spPr>
          <a:xfrm>
            <a:off x="7543800" y="348146"/>
            <a:ext cx="10177462" cy="1115690"/>
          </a:xfrm>
        </p:spPr>
        <p:txBody>
          <a:bodyPr/>
          <a:lstStyle/>
          <a:p>
            <a:r>
              <a:rPr lang="en-US" dirty="0"/>
              <a:t>Load Posting</a:t>
            </a:r>
          </a:p>
        </p:txBody>
      </p:sp>
      <p:sp>
        <p:nvSpPr>
          <p:cNvPr id="3" name="Text Placeholder 2">
            <a:extLst>
              <a:ext uri="{FF2B5EF4-FFF2-40B4-BE49-F238E27FC236}">
                <a16:creationId xmlns:a16="http://schemas.microsoft.com/office/drawing/2014/main" id="{19ACE159-4C53-573A-5D4F-4BBAEC3D744D}"/>
              </a:ext>
            </a:extLst>
          </p:cNvPr>
          <p:cNvSpPr>
            <a:spLocks noGrp="1"/>
          </p:cNvSpPr>
          <p:nvPr>
            <p:ph type="body" idx="1"/>
          </p:nvPr>
        </p:nvSpPr>
        <p:spPr>
          <a:xfrm>
            <a:off x="914400" y="2365375"/>
            <a:ext cx="16459200" cy="553998"/>
          </a:xfrm>
        </p:spPr>
        <p:txBody>
          <a:bodyPr/>
          <a:lstStyle/>
          <a:p>
            <a:r>
              <a:rPr lang="en-US" sz="3600" dirty="0"/>
              <a:t>Why load post?</a:t>
            </a:r>
          </a:p>
        </p:txBody>
      </p:sp>
      <p:pic>
        <p:nvPicPr>
          <p:cNvPr id="4" name="Picture 2">
            <a:extLst>
              <a:ext uri="{FF2B5EF4-FFF2-40B4-BE49-F238E27FC236}">
                <a16:creationId xmlns:a16="http://schemas.microsoft.com/office/drawing/2014/main" id="{DD46D14F-2B28-4C3B-6DD1-CE16E1F3CB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39" b="239"/>
          <a:stretch/>
        </p:blipFill>
        <p:spPr bwMode="auto">
          <a:xfrm>
            <a:off x="914400" y="3704404"/>
            <a:ext cx="6996936"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4">
            <a:extLst>
              <a:ext uri="{FF2B5EF4-FFF2-40B4-BE49-F238E27FC236}">
                <a16:creationId xmlns:a16="http://schemas.microsoft.com/office/drawing/2014/main" id="{E5D1D012-44B9-8D2F-0800-28466AFDEAB8}"/>
              </a:ext>
            </a:extLst>
          </p:cNvPr>
          <p:cNvSpPr txBox="1">
            <a:spLocks noChangeArrowheads="1"/>
          </p:cNvSpPr>
          <p:nvPr/>
        </p:nvSpPr>
        <p:spPr bwMode="auto">
          <a:xfrm>
            <a:off x="914400" y="8724900"/>
            <a:ext cx="6996936" cy="523220"/>
          </a:xfrm>
          <a:prstGeom prst="rect">
            <a:avLst/>
          </a:prstGeom>
          <a:noFill/>
          <a:ln w="12700">
            <a:noFill/>
            <a:miter lim="800000"/>
            <a:headEnd/>
            <a:tailEnd/>
          </a:ln>
          <a:effectLst/>
        </p:spPr>
        <p:txBody>
          <a:bodyPr wrap="square" lIns="0" rIns="0">
            <a:spAutoFit/>
          </a:bodyPr>
          <a:lstStyle/>
          <a:p>
            <a:pPr algn="ctr">
              <a:defRPr/>
            </a:pPr>
            <a:r>
              <a:rPr lang="en-US" sz="2800" dirty="0">
                <a:latin typeface="+mj-lt"/>
                <a:cs typeface="Times New Roman" panose="02020603050405020304" pitchFamily="18" charset="0"/>
              </a:rPr>
              <a:t>Pike County, Kentucky</a:t>
            </a:r>
          </a:p>
        </p:txBody>
      </p:sp>
      <p:sp>
        <p:nvSpPr>
          <p:cNvPr id="6" name="Text Box 4">
            <a:extLst>
              <a:ext uri="{FF2B5EF4-FFF2-40B4-BE49-F238E27FC236}">
                <a16:creationId xmlns:a16="http://schemas.microsoft.com/office/drawing/2014/main" id="{DCDF6CA3-7EB5-99DF-B376-3A16D1EF4B01}"/>
              </a:ext>
            </a:extLst>
          </p:cNvPr>
          <p:cNvSpPr txBox="1">
            <a:spLocks noChangeArrowheads="1"/>
          </p:cNvSpPr>
          <p:nvPr/>
        </p:nvSpPr>
        <p:spPr bwMode="auto">
          <a:xfrm>
            <a:off x="8305800" y="8726944"/>
            <a:ext cx="6963508" cy="523216"/>
          </a:xfrm>
          <a:prstGeom prst="rect">
            <a:avLst/>
          </a:prstGeom>
          <a:noFill/>
          <a:ln w="12700">
            <a:noFill/>
            <a:miter lim="800000"/>
            <a:headEnd/>
            <a:tailEnd/>
          </a:ln>
          <a:effectLst/>
        </p:spPr>
        <p:txBody>
          <a:bodyPr wrap="square" lIns="0" tIns="45718" rIns="0" bIns="45718">
            <a:spAutoFit/>
          </a:bodyPr>
          <a:lstStyle/>
          <a:p>
            <a:pPr algn="ctr">
              <a:spcBef>
                <a:spcPct val="50000"/>
              </a:spcBef>
              <a:defRPr/>
            </a:pPr>
            <a:r>
              <a:rPr lang="en-US" sz="2800" dirty="0">
                <a:latin typeface="+mj-lt"/>
                <a:cs typeface="Times New Roman" panose="02020603050405020304" pitchFamily="18" charset="0"/>
              </a:rPr>
              <a:t>Orange County, Indiana</a:t>
            </a:r>
          </a:p>
        </p:txBody>
      </p:sp>
      <p:pic>
        <p:nvPicPr>
          <p:cNvPr id="7" name="Picture 3">
            <a:extLst>
              <a:ext uri="{FF2B5EF4-FFF2-40B4-BE49-F238E27FC236}">
                <a16:creationId xmlns:a16="http://schemas.microsoft.com/office/drawing/2014/main" id="{672BED79-914F-F763-E86F-E00DE902BE8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8319140" y="3695987"/>
            <a:ext cx="6936827"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a:extLst>
              <a:ext uri="{FF2B5EF4-FFF2-40B4-BE49-F238E27FC236}">
                <a16:creationId xmlns:a16="http://schemas.microsoft.com/office/drawing/2014/main" id="{4C413BE8-8609-E05C-B1E8-406BFE98CAAD}"/>
              </a:ext>
            </a:extLst>
          </p:cNvPr>
          <p:cNvSpPr/>
          <p:nvPr/>
        </p:nvSpPr>
        <p:spPr>
          <a:xfrm>
            <a:off x="12573000" y="5570220"/>
            <a:ext cx="1097280" cy="1097280"/>
          </a:xfrm>
          <a:prstGeom prst="rect">
            <a:avLst/>
          </a:prstGeom>
          <a:noFill/>
          <a:ln w="63500">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304EE05-21FF-5C4A-D401-353597D0DEF1}"/>
              </a:ext>
            </a:extLst>
          </p:cNvPr>
          <p:cNvSpPr/>
          <p:nvPr/>
        </p:nvSpPr>
        <p:spPr>
          <a:xfrm>
            <a:off x="5760720" y="4838700"/>
            <a:ext cx="1097280" cy="1097280"/>
          </a:xfrm>
          <a:prstGeom prst="rect">
            <a:avLst/>
          </a:prstGeom>
          <a:noFill/>
          <a:ln w="63500">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2036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02480-595A-8351-C68C-B661E307B2D4}"/>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E6758CD6-F470-0A33-490E-54A386AE7E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917914CD-D5B1-14DB-3FC8-C0A1BD8983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D6A5078C-934E-7541-D4F0-0F0101E71A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965702E6-CAEF-B230-7A49-BBB6EEEF4221}"/>
              </a:ext>
            </a:extLst>
          </p:cNvPr>
          <p:cNvSpPr>
            <a:spLocks noGrp="1"/>
          </p:cNvSpPr>
          <p:nvPr>
            <p:ph type="title"/>
          </p:nvPr>
        </p:nvSpPr>
        <p:spPr>
          <a:xfrm>
            <a:off x="7543800" y="348146"/>
            <a:ext cx="10177462" cy="1115690"/>
          </a:xfrm>
        </p:spPr>
        <p:txBody>
          <a:bodyPr/>
          <a:lstStyle/>
          <a:p>
            <a:r>
              <a:rPr lang="en-US" dirty="0"/>
              <a:t>Load Posting</a:t>
            </a:r>
          </a:p>
        </p:txBody>
      </p:sp>
      <p:sp>
        <p:nvSpPr>
          <p:cNvPr id="3" name="Text Placeholder 2">
            <a:extLst>
              <a:ext uri="{FF2B5EF4-FFF2-40B4-BE49-F238E27FC236}">
                <a16:creationId xmlns:a16="http://schemas.microsoft.com/office/drawing/2014/main" id="{CDC64C2C-E2B7-6D6B-183E-16F1AFA1BA56}"/>
              </a:ext>
            </a:extLst>
          </p:cNvPr>
          <p:cNvSpPr>
            <a:spLocks noGrp="1"/>
          </p:cNvSpPr>
          <p:nvPr>
            <p:ph type="body" idx="1"/>
          </p:nvPr>
        </p:nvSpPr>
        <p:spPr>
          <a:xfrm>
            <a:off x="914400" y="2365375"/>
            <a:ext cx="16459200" cy="553998"/>
          </a:xfrm>
        </p:spPr>
        <p:txBody>
          <a:bodyPr/>
          <a:lstStyle/>
          <a:p>
            <a:r>
              <a:rPr lang="en-US" sz="3600" dirty="0"/>
              <a:t>When to load post…</a:t>
            </a:r>
          </a:p>
        </p:txBody>
      </p:sp>
      <p:sp>
        <p:nvSpPr>
          <p:cNvPr id="10" name="TextBox 9">
            <a:extLst>
              <a:ext uri="{FF2B5EF4-FFF2-40B4-BE49-F238E27FC236}">
                <a16:creationId xmlns:a16="http://schemas.microsoft.com/office/drawing/2014/main" id="{345428DF-5EAB-8E5E-CB44-F615F603391E}"/>
              </a:ext>
            </a:extLst>
          </p:cNvPr>
          <p:cNvSpPr txBox="1"/>
          <p:nvPr/>
        </p:nvSpPr>
        <p:spPr>
          <a:xfrm>
            <a:off x="914400" y="5241090"/>
            <a:ext cx="6172200" cy="1938992"/>
          </a:xfrm>
          <a:prstGeom prst="rect">
            <a:avLst/>
          </a:prstGeom>
          <a:noFill/>
        </p:spPr>
        <p:txBody>
          <a:bodyPr wrap="square" rtlCol="0">
            <a:spAutoFit/>
          </a:bodyPr>
          <a:lstStyle/>
          <a:p>
            <a:pPr algn="just"/>
            <a:r>
              <a:rPr lang="en-US" sz="3000" dirty="0">
                <a:latin typeface="+mj-lt"/>
              </a:rPr>
              <a:t>The bridge owner must </a:t>
            </a:r>
            <a:r>
              <a:rPr lang="en-US" sz="3000" b="1" dirty="0">
                <a:latin typeface="+mj-lt"/>
              </a:rPr>
              <a:t>restrict truck weights</a:t>
            </a:r>
            <a:r>
              <a:rPr lang="en-US" sz="3000" dirty="0">
                <a:latin typeface="+mj-lt"/>
              </a:rPr>
              <a:t> when load rating predicts </a:t>
            </a:r>
            <a:r>
              <a:rPr lang="en-US" sz="3000" b="1" dirty="0">
                <a:latin typeface="+mj-lt"/>
              </a:rPr>
              <a:t>a bridge cannot safely carry</a:t>
            </a:r>
            <a:r>
              <a:rPr lang="en-US" sz="3000" dirty="0">
                <a:latin typeface="+mj-lt"/>
              </a:rPr>
              <a:t> standard legal trucks</a:t>
            </a:r>
          </a:p>
        </p:txBody>
      </p:sp>
      <p:pic>
        <p:nvPicPr>
          <p:cNvPr id="11" name="Picture 3">
            <a:extLst>
              <a:ext uri="{FF2B5EF4-FFF2-40B4-BE49-F238E27FC236}">
                <a16:creationId xmlns:a16="http://schemas.microsoft.com/office/drawing/2014/main" id="{8FB801B2-44C9-584A-D731-2F1E8F8BA9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7543800" y="3703724"/>
            <a:ext cx="6963508" cy="501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 Box 4">
            <a:extLst>
              <a:ext uri="{FF2B5EF4-FFF2-40B4-BE49-F238E27FC236}">
                <a16:creationId xmlns:a16="http://schemas.microsoft.com/office/drawing/2014/main" id="{2793BB1D-284D-4D91-2CFB-73BFBDE76F9F}"/>
              </a:ext>
            </a:extLst>
          </p:cNvPr>
          <p:cNvSpPr txBox="1">
            <a:spLocks noChangeArrowheads="1"/>
          </p:cNvSpPr>
          <p:nvPr/>
        </p:nvSpPr>
        <p:spPr bwMode="auto">
          <a:xfrm>
            <a:off x="7543800" y="8724900"/>
            <a:ext cx="6963508" cy="523220"/>
          </a:xfrm>
          <a:prstGeom prst="rect">
            <a:avLst/>
          </a:prstGeom>
          <a:noFill/>
          <a:ln w="12700">
            <a:noFill/>
            <a:miter lim="800000"/>
            <a:headEnd/>
            <a:tailEnd/>
          </a:ln>
          <a:effectLst/>
        </p:spPr>
        <p:txBody>
          <a:bodyPr wrap="square" lIns="0" rIns="0">
            <a:spAutoFit/>
          </a:bodyPr>
          <a:lstStyle/>
          <a:p>
            <a:pPr algn="ctr">
              <a:defRPr/>
            </a:pPr>
            <a:r>
              <a:rPr lang="en-US" sz="2800" dirty="0">
                <a:latin typeface="+mj-lt"/>
                <a:cs typeface="Times New Roman" panose="02020603050405020304" pitchFamily="18" charset="0"/>
              </a:rPr>
              <a:t>KY-32 over </a:t>
            </a:r>
            <a:r>
              <a:rPr lang="en-US" sz="2800" dirty="0" err="1">
                <a:latin typeface="+mj-lt"/>
                <a:cs typeface="Times New Roman" panose="02020603050405020304" pitchFamily="18" charset="0"/>
              </a:rPr>
              <a:t>Lytles</a:t>
            </a:r>
            <a:r>
              <a:rPr lang="en-US" sz="2800" dirty="0">
                <a:latin typeface="+mj-lt"/>
                <a:cs typeface="Times New Roman" panose="02020603050405020304" pitchFamily="18" charset="0"/>
              </a:rPr>
              <a:t> Creek (D07)</a:t>
            </a:r>
          </a:p>
        </p:txBody>
      </p:sp>
    </p:spTree>
    <p:extLst>
      <p:ext uri="{BB962C8B-B14F-4D97-AF65-F5344CB8AC3E}">
        <p14:creationId xmlns:p14="http://schemas.microsoft.com/office/powerpoint/2010/main" val="1207173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00B96-3C42-54B0-ECE2-9A91CBDFC5B9}"/>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DEA2BE7B-8B9D-B538-BA2B-229724245A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A61DE3F5-4DD3-882D-CB7E-FD525CB10A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4EF3C54C-91FE-B8BE-591A-0A795CB270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6FED0563-95FC-FC2C-DDDA-2F309E1CDB71}"/>
              </a:ext>
            </a:extLst>
          </p:cNvPr>
          <p:cNvSpPr>
            <a:spLocks noGrp="1"/>
          </p:cNvSpPr>
          <p:nvPr>
            <p:ph type="title"/>
          </p:nvPr>
        </p:nvSpPr>
        <p:spPr>
          <a:xfrm>
            <a:off x="7543800" y="348146"/>
            <a:ext cx="10177462" cy="1115690"/>
          </a:xfrm>
        </p:spPr>
        <p:txBody>
          <a:bodyPr/>
          <a:lstStyle/>
          <a:p>
            <a:r>
              <a:rPr lang="en-US" dirty="0"/>
              <a:t>Load Rating</a:t>
            </a:r>
          </a:p>
        </p:txBody>
      </p:sp>
      <p:sp>
        <p:nvSpPr>
          <p:cNvPr id="3" name="Text Placeholder 2">
            <a:extLst>
              <a:ext uri="{FF2B5EF4-FFF2-40B4-BE49-F238E27FC236}">
                <a16:creationId xmlns:a16="http://schemas.microsoft.com/office/drawing/2014/main" id="{F69F0509-FC93-607F-1504-6B1223515D39}"/>
              </a:ext>
            </a:extLst>
          </p:cNvPr>
          <p:cNvSpPr>
            <a:spLocks noGrp="1"/>
          </p:cNvSpPr>
          <p:nvPr>
            <p:ph type="body" idx="1"/>
          </p:nvPr>
        </p:nvSpPr>
        <p:spPr>
          <a:xfrm>
            <a:off x="914400" y="2365375"/>
            <a:ext cx="16459200" cy="553998"/>
          </a:xfrm>
        </p:spPr>
        <p:txBody>
          <a:bodyPr/>
          <a:lstStyle/>
          <a:p>
            <a:r>
              <a:rPr lang="en-US" sz="3600" dirty="0"/>
              <a:t>What is “load rating”?</a:t>
            </a:r>
          </a:p>
        </p:txBody>
      </p:sp>
      <p:sp>
        <p:nvSpPr>
          <p:cNvPr id="6" name="Text Box 4">
            <a:extLst>
              <a:ext uri="{FF2B5EF4-FFF2-40B4-BE49-F238E27FC236}">
                <a16:creationId xmlns:a16="http://schemas.microsoft.com/office/drawing/2014/main" id="{AE65D47F-5EB8-CBD5-F025-9AB891D7AF6F}"/>
              </a:ext>
            </a:extLst>
          </p:cNvPr>
          <p:cNvSpPr txBox="1">
            <a:spLocks noChangeArrowheads="1"/>
          </p:cNvSpPr>
          <p:nvPr/>
        </p:nvSpPr>
        <p:spPr bwMode="auto">
          <a:xfrm>
            <a:off x="7588873" y="8726944"/>
            <a:ext cx="6873361" cy="523216"/>
          </a:xfrm>
          <a:prstGeom prst="rect">
            <a:avLst/>
          </a:prstGeom>
          <a:noFill/>
          <a:ln w="12700">
            <a:noFill/>
            <a:miter lim="800000"/>
            <a:headEnd/>
            <a:tailEnd/>
          </a:ln>
          <a:effectLst/>
        </p:spPr>
        <p:txBody>
          <a:bodyPr wrap="square" lIns="0" tIns="45718" rIns="0" bIns="45718">
            <a:spAutoFit/>
          </a:bodyPr>
          <a:lstStyle/>
          <a:p>
            <a:pPr algn="ctr">
              <a:spcBef>
                <a:spcPct val="50000"/>
              </a:spcBef>
              <a:defRPr/>
            </a:pPr>
            <a:r>
              <a:rPr lang="en-US" sz="2800" dirty="0">
                <a:latin typeface="+mj-lt"/>
                <a:cs typeface="Times New Roman" panose="02020603050405020304" pitchFamily="18" charset="0"/>
              </a:rPr>
              <a:t>KY-55 over Majors Creek (D06)</a:t>
            </a:r>
          </a:p>
        </p:txBody>
      </p:sp>
      <p:pic>
        <p:nvPicPr>
          <p:cNvPr id="13" name="Picture 3">
            <a:extLst>
              <a:ext uri="{FF2B5EF4-FFF2-40B4-BE49-F238E27FC236}">
                <a16:creationId xmlns:a16="http://schemas.microsoft.com/office/drawing/2014/main" id="{3B1C8DF2-31BF-43A2-3013-A004A6F8F8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7588873" y="3703724"/>
            <a:ext cx="6873361" cy="5013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a:extLst>
              <a:ext uri="{FF2B5EF4-FFF2-40B4-BE49-F238E27FC236}">
                <a16:creationId xmlns:a16="http://schemas.microsoft.com/office/drawing/2014/main" id="{A8700BF8-8342-476C-951F-D7E0B51AA601}"/>
              </a:ext>
            </a:extLst>
          </p:cNvPr>
          <p:cNvSpPr txBox="1"/>
          <p:nvPr/>
        </p:nvSpPr>
        <p:spPr>
          <a:xfrm>
            <a:off x="914400" y="4779425"/>
            <a:ext cx="5835650" cy="2862322"/>
          </a:xfrm>
          <a:prstGeom prst="rect">
            <a:avLst/>
          </a:prstGeom>
          <a:noFill/>
        </p:spPr>
        <p:txBody>
          <a:bodyPr wrap="square" rtlCol="0">
            <a:spAutoFit/>
          </a:bodyPr>
          <a:lstStyle/>
          <a:p>
            <a:pPr algn="just"/>
            <a:r>
              <a:rPr lang="en-US" sz="3000" dirty="0">
                <a:latin typeface="+mj-lt"/>
              </a:rPr>
              <a:t>Determination of the </a:t>
            </a:r>
            <a:r>
              <a:rPr lang="en-US" sz="3000" b="1" dirty="0">
                <a:latin typeface="+mj-lt"/>
              </a:rPr>
              <a:t>safe live load capacity</a:t>
            </a:r>
            <a:r>
              <a:rPr lang="en-US" sz="3000" dirty="0">
                <a:latin typeface="+mj-lt"/>
              </a:rPr>
              <a:t> of a bridge. </a:t>
            </a:r>
          </a:p>
          <a:p>
            <a:pPr algn="just"/>
            <a:endParaRPr lang="en-US" sz="3000" dirty="0">
              <a:latin typeface="+mj-lt"/>
            </a:endParaRPr>
          </a:p>
          <a:p>
            <a:pPr algn="just"/>
            <a:r>
              <a:rPr lang="en-US" sz="3000" dirty="0">
                <a:latin typeface="+mj-lt"/>
              </a:rPr>
              <a:t>Often expressed as a </a:t>
            </a:r>
            <a:r>
              <a:rPr lang="en-US" sz="3000" b="1" dirty="0">
                <a:latin typeface="+mj-lt"/>
              </a:rPr>
              <a:t>Rating Factor</a:t>
            </a:r>
            <a:r>
              <a:rPr lang="en-US" sz="3000" dirty="0">
                <a:latin typeface="+mj-lt"/>
              </a:rPr>
              <a:t> (RF) or the gross tonnage for a given axle configuration.</a:t>
            </a:r>
          </a:p>
        </p:txBody>
      </p:sp>
    </p:spTree>
    <p:extLst>
      <p:ext uri="{BB962C8B-B14F-4D97-AF65-F5344CB8AC3E}">
        <p14:creationId xmlns:p14="http://schemas.microsoft.com/office/powerpoint/2010/main" val="2341230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21F00-2BDB-ADFA-12B1-9184D79875B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6ADC046-2539-6253-3CEA-F4A376A7E3E3}"/>
              </a:ext>
            </a:extLst>
          </p:cNvPr>
          <p:cNvPicPr>
            <a:picLocks noChangeAspect="1"/>
          </p:cNvPicPr>
          <p:nvPr/>
        </p:nvPicPr>
        <p:blipFill>
          <a:blip r:embed="rId2"/>
          <a:stretch>
            <a:fillRect/>
          </a:stretch>
        </p:blipFill>
        <p:spPr>
          <a:xfrm>
            <a:off x="762000" y="2349737"/>
            <a:ext cx="5715000" cy="7169894"/>
          </a:xfrm>
          <a:prstGeom prst="rect">
            <a:avLst/>
          </a:prstGeom>
        </p:spPr>
      </p:pic>
      <p:pic>
        <p:nvPicPr>
          <p:cNvPr id="6146" name="object 2">
            <a:extLst>
              <a:ext uri="{FF2B5EF4-FFF2-40B4-BE49-F238E27FC236}">
                <a16:creationId xmlns:a16="http://schemas.microsoft.com/office/drawing/2014/main" id="{F8B54E9B-1176-FB0F-2178-049AE21443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BC0ABAAB-22EF-9457-14E1-BB425B64D1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256F9967-6F89-D665-AEF5-418B9C558F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B8019E54-83A7-DDB4-ABF5-1E87DEA0B8C8}"/>
              </a:ext>
            </a:extLst>
          </p:cNvPr>
          <p:cNvSpPr>
            <a:spLocks noGrp="1"/>
          </p:cNvSpPr>
          <p:nvPr>
            <p:ph type="title"/>
          </p:nvPr>
        </p:nvSpPr>
        <p:spPr>
          <a:xfrm>
            <a:off x="7543800" y="348146"/>
            <a:ext cx="10177462" cy="1115690"/>
          </a:xfrm>
        </p:spPr>
        <p:txBody>
          <a:bodyPr/>
          <a:lstStyle/>
          <a:p>
            <a:r>
              <a:rPr lang="en-US" dirty="0"/>
              <a:t>Rating Factor (RF)</a:t>
            </a:r>
          </a:p>
        </p:txBody>
      </p:sp>
      <p:sp>
        <p:nvSpPr>
          <p:cNvPr id="8" name="TextBox 7">
            <a:extLst>
              <a:ext uri="{FF2B5EF4-FFF2-40B4-BE49-F238E27FC236}">
                <a16:creationId xmlns:a16="http://schemas.microsoft.com/office/drawing/2014/main" id="{D225F8D7-B109-663B-A530-8E2E8E6F7168}"/>
              </a:ext>
            </a:extLst>
          </p:cNvPr>
          <p:cNvSpPr txBox="1"/>
          <p:nvPr/>
        </p:nvSpPr>
        <p:spPr>
          <a:xfrm>
            <a:off x="8577361" y="4272583"/>
            <a:ext cx="4682929" cy="1446550"/>
          </a:xfrm>
          <a:prstGeom prst="rect">
            <a:avLst/>
          </a:prstGeom>
          <a:noFill/>
        </p:spPr>
        <p:txBody>
          <a:bodyPr wrap="square" rtlCol="0">
            <a:spAutoFit/>
          </a:bodyPr>
          <a:lstStyle/>
          <a:p>
            <a:pPr algn="ctr"/>
            <a:r>
              <a:rPr lang="en-US" sz="3200" u="sng" dirty="0">
                <a:solidFill>
                  <a:srgbClr val="0C79EE"/>
                </a:solidFill>
                <a:latin typeface="+mj-lt"/>
                <a:cs typeface="Times New Roman" panose="02020603050405020304" pitchFamily="18" charset="0"/>
              </a:rPr>
              <a:t>Inventory Ratings</a:t>
            </a:r>
            <a:endParaRPr lang="en-US" sz="3200" dirty="0">
              <a:solidFill>
                <a:srgbClr val="0C79EE"/>
              </a:solidFill>
              <a:latin typeface="+mj-lt"/>
              <a:cs typeface="Times New Roman" panose="02020603050405020304" pitchFamily="18" charset="0"/>
            </a:endParaRPr>
          </a:p>
          <a:p>
            <a:pPr algn="ctr"/>
            <a:r>
              <a:rPr lang="en-US" sz="2800" dirty="0">
                <a:latin typeface="+mj-lt"/>
                <a:cs typeface="Times New Roman" panose="02020603050405020304" pitchFamily="18" charset="0"/>
              </a:rPr>
              <a:t>Maximum live load safe for travel over an indefinite period</a:t>
            </a:r>
          </a:p>
        </p:txBody>
      </p:sp>
      <p:sp>
        <p:nvSpPr>
          <p:cNvPr id="9" name="TextBox 8">
            <a:extLst>
              <a:ext uri="{FF2B5EF4-FFF2-40B4-BE49-F238E27FC236}">
                <a16:creationId xmlns:a16="http://schemas.microsoft.com/office/drawing/2014/main" id="{E5353EC8-0012-B194-52F0-DABCF6515850}"/>
              </a:ext>
            </a:extLst>
          </p:cNvPr>
          <p:cNvSpPr txBox="1"/>
          <p:nvPr/>
        </p:nvSpPr>
        <p:spPr>
          <a:xfrm>
            <a:off x="7718425" y="6173275"/>
            <a:ext cx="6400800" cy="1446550"/>
          </a:xfrm>
          <a:prstGeom prst="rect">
            <a:avLst/>
          </a:prstGeom>
          <a:noFill/>
        </p:spPr>
        <p:txBody>
          <a:bodyPr wrap="square" rtlCol="0">
            <a:spAutoFit/>
          </a:bodyPr>
          <a:lstStyle/>
          <a:p>
            <a:pPr algn="ctr"/>
            <a:r>
              <a:rPr lang="en-US" sz="3200" u="sng" dirty="0">
                <a:solidFill>
                  <a:srgbClr val="0C79EE"/>
                </a:solidFill>
                <a:latin typeface="+mj-lt"/>
                <a:cs typeface="Times New Roman" panose="02020603050405020304" pitchFamily="18" charset="0"/>
              </a:rPr>
              <a:t>Operating Ratings</a:t>
            </a:r>
            <a:endParaRPr lang="en-US" sz="3200" dirty="0">
              <a:solidFill>
                <a:srgbClr val="0C79EE"/>
              </a:solidFill>
              <a:latin typeface="+mj-lt"/>
              <a:cs typeface="Times New Roman" panose="02020603050405020304" pitchFamily="18" charset="0"/>
            </a:endParaRPr>
          </a:p>
          <a:p>
            <a:pPr algn="ctr"/>
            <a:r>
              <a:rPr lang="en-US" sz="2800" dirty="0">
                <a:latin typeface="+mj-lt"/>
                <a:cs typeface="Times New Roman" panose="02020603050405020304" pitchFamily="18" charset="0"/>
              </a:rPr>
              <a:t>Maximum live load safe for travel but which may shorten the life of the structure</a:t>
            </a:r>
          </a:p>
        </p:txBody>
      </p:sp>
      <p:sp>
        <p:nvSpPr>
          <p:cNvPr id="10" name="TextBox 9">
            <a:extLst>
              <a:ext uri="{FF2B5EF4-FFF2-40B4-BE49-F238E27FC236}">
                <a16:creationId xmlns:a16="http://schemas.microsoft.com/office/drawing/2014/main" id="{105A209B-A5CA-AC9B-ED08-85D455C73C2B}"/>
              </a:ext>
            </a:extLst>
          </p:cNvPr>
          <p:cNvSpPr txBox="1"/>
          <p:nvPr/>
        </p:nvSpPr>
        <p:spPr>
          <a:xfrm>
            <a:off x="8126750" y="8189028"/>
            <a:ext cx="5584150" cy="954107"/>
          </a:xfrm>
          <a:prstGeom prst="rect">
            <a:avLst/>
          </a:prstGeom>
          <a:noFill/>
        </p:spPr>
        <p:txBody>
          <a:bodyPr wrap="square" rtlCol="0">
            <a:spAutoFit/>
          </a:bodyPr>
          <a:lstStyle/>
          <a:p>
            <a:pPr algn="ctr"/>
            <a:r>
              <a:rPr lang="en-US" sz="2800" i="1" dirty="0">
                <a:solidFill>
                  <a:srgbClr val="FF0000"/>
                </a:solidFill>
                <a:latin typeface="+mj-lt"/>
                <a:cs typeface="Times New Roman" panose="02020603050405020304" pitchFamily="18" charset="0"/>
              </a:rPr>
              <a:t>RF</a:t>
            </a:r>
            <a:r>
              <a:rPr lang="en-US" sz="2800" dirty="0">
                <a:solidFill>
                  <a:srgbClr val="FF0000"/>
                </a:solidFill>
                <a:latin typeface="+mj-lt"/>
                <a:cs typeface="Times New Roman" panose="02020603050405020304" pitchFamily="18" charset="0"/>
              </a:rPr>
              <a:t> &lt; 1.0</a:t>
            </a:r>
            <a:r>
              <a:rPr lang="en-US" sz="2800" dirty="0">
                <a:latin typeface="+mj-lt"/>
                <a:cs typeface="Times New Roman" panose="02020603050405020304" pitchFamily="18" charset="0"/>
              </a:rPr>
              <a:t> → Load Posting Required</a:t>
            </a:r>
          </a:p>
          <a:p>
            <a:pPr algn="ctr"/>
            <a:r>
              <a:rPr lang="en-US" sz="2800" i="1" dirty="0">
                <a:solidFill>
                  <a:srgbClr val="00B050"/>
                </a:solidFill>
                <a:latin typeface="+mj-lt"/>
                <a:cs typeface="Times New Roman" panose="02020603050405020304" pitchFamily="18" charset="0"/>
              </a:rPr>
              <a:t>RF</a:t>
            </a:r>
            <a:r>
              <a:rPr lang="en-US" sz="2800" dirty="0">
                <a:solidFill>
                  <a:srgbClr val="00B050"/>
                </a:solidFill>
                <a:latin typeface="+mj-lt"/>
                <a:cs typeface="Times New Roman" panose="02020603050405020304" pitchFamily="18" charset="0"/>
              </a:rPr>
              <a:t> ≥ 1.0</a:t>
            </a:r>
            <a:r>
              <a:rPr lang="en-US" sz="2800" dirty="0">
                <a:latin typeface="+mj-lt"/>
                <a:cs typeface="Times New Roman" panose="02020603050405020304" pitchFamily="18" charset="0"/>
              </a:rPr>
              <a:t> → No Load Posting Required </a:t>
            </a:r>
            <a:endParaRPr lang="en-US" sz="2800" i="1" dirty="0">
              <a:latin typeface="+mj-lt"/>
              <a:cs typeface="Times New Roman" panose="02020603050405020304" pitchFamily="18" charset="0"/>
            </a:endParaRPr>
          </a:p>
        </p:txBody>
      </p:sp>
      <p:sp>
        <p:nvSpPr>
          <p:cNvPr id="11" name="Rectangle 10">
            <a:extLst>
              <a:ext uri="{FF2B5EF4-FFF2-40B4-BE49-F238E27FC236}">
                <a16:creationId xmlns:a16="http://schemas.microsoft.com/office/drawing/2014/main" id="{6212F0D3-E056-A6B5-C832-812875C85F60}"/>
              </a:ext>
            </a:extLst>
          </p:cNvPr>
          <p:cNvSpPr/>
          <p:nvPr/>
        </p:nvSpPr>
        <p:spPr>
          <a:xfrm>
            <a:off x="7403490" y="5934684"/>
            <a:ext cx="7030669" cy="3630239"/>
          </a:xfrm>
          <a:prstGeom prst="rect">
            <a:avLst/>
          </a:prstGeom>
          <a:noFill/>
          <a:ln w="63500">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24EAEF8-1895-C637-581C-4CCB57E6470A}"/>
                  </a:ext>
                </a:extLst>
              </p:cNvPr>
              <p:cNvSpPr txBox="1"/>
              <p:nvPr/>
            </p:nvSpPr>
            <p:spPr>
              <a:xfrm>
                <a:off x="9429506" y="2799684"/>
                <a:ext cx="2928686" cy="10407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600" b="0" i="0" smtClean="0">
                          <a:latin typeface="Cambria Math" panose="02040503050406030204" pitchFamily="18" charset="0"/>
                        </a:rPr>
                        <m:t>RF</m:t>
                      </m:r>
                      <m:r>
                        <a:rPr lang="en-US" sz="3600" b="0" i="0" smtClean="0">
                          <a:latin typeface="Cambria Math" panose="02040503050406030204" pitchFamily="18" charset="0"/>
                        </a:rPr>
                        <m:t>=</m:t>
                      </m:r>
                      <m:f>
                        <m:fPr>
                          <m:ctrlPr>
                            <a:rPr lang="en-US" sz="3600" b="0" i="1" smtClean="0">
                              <a:solidFill>
                                <a:srgbClr val="0C79EE"/>
                              </a:solidFill>
                              <a:latin typeface="Cambria Math" panose="02040503050406030204" pitchFamily="18" charset="0"/>
                            </a:rPr>
                          </m:ctrlPr>
                        </m:fPr>
                        <m:num>
                          <m:r>
                            <m:rPr>
                              <m:sty m:val="p"/>
                            </m:rPr>
                            <a:rPr lang="en-US" sz="3600" b="0" i="0" smtClean="0">
                              <a:solidFill>
                                <a:srgbClr val="0C79EE"/>
                              </a:solidFill>
                              <a:latin typeface="Cambria Math" panose="02040503050406030204" pitchFamily="18" charset="0"/>
                            </a:rPr>
                            <m:t>Capacity</m:t>
                          </m:r>
                        </m:num>
                        <m:den>
                          <m:r>
                            <m:rPr>
                              <m:sty m:val="p"/>
                            </m:rPr>
                            <a:rPr lang="en-US" sz="3600" b="0" i="0" smtClean="0">
                              <a:solidFill>
                                <a:srgbClr val="F38611"/>
                              </a:solidFill>
                              <a:latin typeface="Cambria Math" panose="02040503050406030204" pitchFamily="18" charset="0"/>
                            </a:rPr>
                            <m:t>Demand</m:t>
                          </m:r>
                        </m:den>
                      </m:f>
                    </m:oMath>
                  </m:oMathPara>
                </a14:m>
                <a:endParaRPr lang="en-US" sz="3600" dirty="0">
                  <a:latin typeface="+mj-lt"/>
                </a:endParaRPr>
              </a:p>
            </p:txBody>
          </p:sp>
        </mc:Choice>
        <mc:Fallback xmlns="">
          <p:sp>
            <p:nvSpPr>
              <p:cNvPr id="14" name="TextBox 13">
                <a:extLst>
                  <a:ext uri="{FF2B5EF4-FFF2-40B4-BE49-F238E27FC236}">
                    <a16:creationId xmlns:a16="http://schemas.microsoft.com/office/drawing/2014/main" id="{124EAEF8-1895-C637-581C-4CCB57E6470A}"/>
                  </a:ext>
                </a:extLst>
              </p:cNvPr>
              <p:cNvSpPr txBox="1">
                <a:spLocks noRot="1" noChangeAspect="1" noMove="1" noResize="1" noEditPoints="1" noAdjustHandles="1" noChangeArrowheads="1" noChangeShapeType="1" noTextEdit="1"/>
              </p:cNvSpPr>
              <p:nvPr/>
            </p:nvSpPr>
            <p:spPr>
              <a:xfrm>
                <a:off x="9429506" y="2799684"/>
                <a:ext cx="2928686" cy="1040734"/>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21552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0DB076A-1A65-20D4-2457-CE4A28BDBC3D}"/>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E20A5929-5B70-F5CB-B4B8-88E5D9A5E2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D5E4D4A1-3E97-3D5D-2404-0D80C1F006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82CD4D23-018D-131B-8B23-5B1379AFD7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CEC09E0-C515-F561-4BE5-3FABA02C6474}"/>
              </a:ext>
            </a:extLst>
          </p:cNvPr>
          <p:cNvSpPr>
            <a:spLocks noGrp="1"/>
          </p:cNvSpPr>
          <p:nvPr>
            <p:ph type="title"/>
          </p:nvPr>
        </p:nvSpPr>
        <p:spPr>
          <a:xfrm>
            <a:off x="7543800" y="348146"/>
            <a:ext cx="10177462" cy="1115690"/>
          </a:xfrm>
        </p:spPr>
        <p:txBody>
          <a:bodyPr/>
          <a:lstStyle/>
          <a:p>
            <a:r>
              <a:rPr lang="en-US" dirty="0"/>
              <a:t>Rating Factor (RF)</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44A07047-F5AA-7154-E064-B5C6097559E3}"/>
                  </a:ext>
                </a:extLst>
              </p:cNvPr>
              <p:cNvSpPr txBox="1"/>
              <p:nvPr/>
            </p:nvSpPr>
            <p:spPr>
              <a:xfrm>
                <a:off x="533400" y="5812010"/>
                <a:ext cx="2928686" cy="104073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600" b="0" i="0" smtClean="0">
                          <a:latin typeface="Cambria Math" panose="02040503050406030204" pitchFamily="18" charset="0"/>
                        </a:rPr>
                        <m:t>RF</m:t>
                      </m:r>
                      <m:r>
                        <a:rPr lang="en-US" sz="3600" b="0" i="0" smtClean="0">
                          <a:latin typeface="Cambria Math" panose="02040503050406030204" pitchFamily="18" charset="0"/>
                        </a:rPr>
                        <m:t>=</m:t>
                      </m:r>
                      <m:f>
                        <m:fPr>
                          <m:ctrlPr>
                            <a:rPr lang="en-US" sz="3600" b="0" i="1" smtClean="0">
                              <a:solidFill>
                                <a:srgbClr val="0C79EE"/>
                              </a:solidFill>
                              <a:latin typeface="Cambria Math" panose="02040503050406030204" pitchFamily="18" charset="0"/>
                            </a:rPr>
                          </m:ctrlPr>
                        </m:fPr>
                        <m:num>
                          <m:r>
                            <m:rPr>
                              <m:sty m:val="p"/>
                            </m:rPr>
                            <a:rPr lang="en-US" sz="3600" b="0" i="0" smtClean="0">
                              <a:solidFill>
                                <a:srgbClr val="0C79EE"/>
                              </a:solidFill>
                              <a:latin typeface="Cambria Math" panose="02040503050406030204" pitchFamily="18" charset="0"/>
                            </a:rPr>
                            <m:t>Capacity</m:t>
                          </m:r>
                        </m:num>
                        <m:den>
                          <m:r>
                            <m:rPr>
                              <m:sty m:val="p"/>
                            </m:rPr>
                            <a:rPr lang="en-US" sz="3600" b="0" i="0" smtClean="0">
                              <a:solidFill>
                                <a:srgbClr val="F38611"/>
                              </a:solidFill>
                              <a:latin typeface="Cambria Math" panose="02040503050406030204" pitchFamily="18" charset="0"/>
                            </a:rPr>
                            <m:t>Demand</m:t>
                          </m:r>
                        </m:den>
                      </m:f>
                    </m:oMath>
                  </m:oMathPara>
                </a14:m>
                <a:endParaRPr lang="en-US" sz="3600" dirty="0">
                  <a:latin typeface="+mj-lt"/>
                </a:endParaRPr>
              </a:p>
            </p:txBody>
          </p:sp>
        </mc:Choice>
        <mc:Fallback xmlns="">
          <p:sp>
            <p:nvSpPr>
              <p:cNvPr id="14" name="TextBox 13">
                <a:extLst>
                  <a:ext uri="{FF2B5EF4-FFF2-40B4-BE49-F238E27FC236}">
                    <a16:creationId xmlns:a16="http://schemas.microsoft.com/office/drawing/2014/main" id="{44A07047-F5AA-7154-E064-B5C6097559E3}"/>
                  </a:ext>
                </a:extLst>
              </p:cNvPr>
              <p:cNvSpPr txBox="1">
                <a:spLocks noRot="1" noChangeAspect="1" noMove="1" noResize="1" noEditPoints="1" noAdjustHandles="1" noChangeArrowheads="1" noChangeShapeType="1" noTextEdit="1"/>
              </p:cNvSpPr>
              <p:nvPr/>
            </p:nvSpPr>
            <p:spPr>
              <a:xfrm>
                <a:off x="533400" y="5812010"/>
                <a:ext cx="2928686" cy="1040734"/>
              </a:xfrm>
              <a:prstGeom prst="rect">
                <a:avLst/>
              </a:prstGeom>
              <a:blipFill>
                <a:blip r:embed="rId5"/>
                <a:stretch>
                  <a:fillRect/>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E55BAACA-8DB5-4E26-D7AC-895FE6349054}"/>
              </a:ext>
            </a:extLst>
          </p:cNvPr>
          <p:cNvCxnSpPr>
            <a:cxnSpLocks/>
          </p:cNvCxnSpPr>
          <p:nvPr/>
        </p:nvCxnSpPr>
        <p:spPr>
          <a:xfrm>
            <a:off x="4191000" y="6408577"/>
            <a:ext cx="12268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87E6CD1-A96D-E366-2579-56F77D3EDCF7}"/>
              </a:ext>
            </a:extLst>
          </p:cNvPr>
          <p:cNvSpPr txBox="1"/>
          <p:nvPr/>
        </p:nvSpPr>
        <p:spPr>
          <a:xfrm>
            <a:off x="5410199" y="2297119"/>
            <a:ext cx="11189821" cy="3293209"/>
          </a:xfrm>
          <a:prstGeom prst="rect">
            <a:avLst/>
          </a:prstGeom>
          <a:noFill/>
        </p:spPr>
        <p:txBody>
          <a:bodyPr wrap="square" rtlCol="0">
            <a:spAutoFit/>
          </a:bodyPr>
          <a:lstStyle/>
          <a:p>
            <a:pPr marL="342900" indent="-342900">
              <a:spcAft>
                <a:spcPts val="800"/>
              </a:spcAft>
              <a:buFont typeface="Courier New" panose="02070309020205020404" pitchFamily="49" charset="0"/>
              <a:buChar char="o"/>
            </a:pPr>
            <a:r>
              <a:rPr lang="en-US" sz="2400" dirty="0">
                <a:latin typeface="+mj-lt"/>
                <a:cs typeface="Times New Roman" panose="02020603050405020304" pitchFamily="18" charset="0"/>
              </a:rPr>
              <a:t>Geometric data</a:t>
            </a:r>
          </a:p>
          <a:p>
            <a:pPr marL="800100" lvl="1" indent="-342900">
              <a:spcAft>
                <a:spcPts val="800"/>
              </a:spcAft>
              <a:buFont typeface="Times New Roman" panose="02020603050405020304" pitchFamily="18" charset="0"/>
              <a:buChar char="⁻"/>
            </a:pPr>
            <a:r>
              <a:rPr lang="en-US" sz="2400" dirty="0">
                <a:latin typeface="+mj-lt"/>
                <a:cs typeface="Times New Roman" panose="02020603050405020304" pitchFamily="18" charset="0"/>
              </a:rPr>
              <a:t>Bridge layout: </a:t>
            </a:r>
            <a:r>
              <a:rPr lang="en-US" sz="2400" i="1" dirty="0">
                <a:latin typeface="+mj-lt"/>
                <a:cs typeface="Times New Roman" panose="02020603050405020304" pitchFamily="18" charset="0"/>
              </a:rPr>
              <a:t>span, girder spacing, skew etc.</a:t>
            </a:r>
          </a:p>
          <a:p>
            <a:pPr marL="800100" lvl="1" indent="-342900">
              <a:spcAft>
                <a:spcPts val="800"/>
              </a:spcAft>
              <a:buFont typeface="Times New Roman" panose="02020603050405020304" pitchFamily="18" charset="0"/>
              <a:buChar char="⁻"/>
            </a:pPr>
            <a:r>
              <a:rPr lang="en-US" sz="2400" dirty="0">
                <a:latin typeface="+mj-lt"/>
                <a:cs typeface="Times New Roman" panose="02020603050405020304" pitchFamily="18" charset="0"/>
              </a:rPr>
              <a:t>Component dimensions: </a:t>
            </a:r>
            <a:r>
              <a:rPr lang="en-US" sz="2400" i="1" dirty="0">
                <a:latin typeface="+mj-lt"/>
                <a:cs typeface="Times New Roman" panose="02020603050405020304" pitchFamily="18" charset="0"/>
              </a:rPr>
              <a:t>cross sections (beams, deck, column), reinforcement</a:t>
            </a:r>
          </a:p>
          <a:p>
            <a:pPr marL="342900" indent="-342900">
              <a:spcAft>
                <a:spcPts val="800"/>
              </a:spcAft>
              <a:buFont typeface="Courier New" panose="02070309020205020404" pitchFamily="49" charset="0"/>
              <a:buChar char="o"/>
            </a:pPr>
            <a:r>
              <a:rPr lang="en-US" sz="2400" dirty="0">
                <a:latin typeface="+mj-lt"/>
                <a:cs typeface="Times New Roman" panose="02020603050405020304" pitchFamily="18" charset="0"/>
              </a:rPr>
              <a:t>Material properties</a:t>
            </a:r>
          </a:p>
          <a:p>
            <a:pPr marL="800100" lvl="1" indent="-342900">
              <a:spcAft>
                <a:spcPts val="800"/>
              </a:spcAft>
              <a:buFont typeface="Times New Roman" panose="02020603050405020304" pitchFamily="18" charset="0"/>
              <a:buChar char="⁻"/>
            </a:pPr>
            <a:r>
              <a:rPr lang="en-US" sz="2400" dirty="0">
                <a:latin typeface="+mj-lt"/>
                <a:cs typeface="Times New Roman" panose="02020603050405020304" pitchFamily="18" charset="0"/>
              </a:rPr>
              <a:t>Concrete compressive strength</a:t>
            </a:r>
          </a:p>
          <a:p>
            <a:pPr marL="800100" lvl="1" indent="-342900">
              <a:spcAft>
                <a:spcPts val="800"/>
              </a:spcAft>
              <a:buFont typeface="Times New Roman" panose="02020603050405020304" pitchFamily="18" charset="0"/>
              <a:buChar char="⁻"/>
            </a:pPr>
            <a:r>
              <a:rPr lang="en-US" sz="2400" dirty="0">
                <a:latin typeface="+mj-lt"/>
                <a:cs typeface="Times New Roman" panose="02020603050405020304" pitchFamily="18" charset="0"/>
              </a:rPr>
              <a:t>Steel yield and ultimate strength</a:t>
            </a:r>
          </a:p>
          <a:p>
            <a:pPr marL="342900" indent="-342900">
              <a:spcAft>
                <a:spcPts val="800"/>
              </a:spcAft>
              <a:buFont typeface="Courier New" panose="02070309020205020404" pitchFamily="49" charset="0"/>
              <a:buChar char="o"/>
            </a:pPr>
            <a:r>
              <a:rPr lang="en-US" sz="2400" dirty="0">
                <a:latin typeface="+mj-lt"/>
                <a:cs typeface="Times New Roman" panose="02020603050405020304" pitchFamily="18" charset="0"/>
              </a:rPr>
              <a:t>Condition data from inspections</a:t>
            </a:r>
          </a:p>
        </p:txBody>
      </p:sp>
      <p:sp>
        <p:nvSpPr>
          <p:cNvPr id="20" name="Rectangle 19">
            <a:extLst>
              <a:ext uri="{FF2B5EF4-FFF2-40B4-BE49-F238E27FC236}">
                <a16:creationId xmlns:a16="http://schemas.microsoft.com/office/drawing/2014/main" id="{5DDBCE3D-EB84-2B52-8C8E-75AE64EAF6FD}"/>
              </a:ext>
            </a:extLst>
          </p:cNvPr>
          <p:cNvSpPr/>
          <p:nvPr/>
        </p:nvSpPr>
        <p:spPr>
          <a:xfrm>
            <a:off x="4930380" y="2140533"/>
            <a:ext cx="11189821" cy="3657481"/>
          </a:xfrm>
          <a:prstGeom prst="rect">
            <a:avLst/>
          </a:prstGeom>
          <a:noFill/>
          <a:ln w="28575">
            <a:solidFill>
              <a:srgbClr val="0C79EE"/>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C79EE"/>
              </a:solidFill>
            </a:endParaRPr>
          </a:p>
        </p:txBody>
      </p:sp>
      <p:sp>
        <p:nvSpPr>
          <p:cNvPr id="21" name="TextBox 20">
            <a:extLst>
              <a:ext uri="{FF2B5EF4-FFF2-40B4-BE49-F238E27FC236}">
                <a16:creationId xmlns:a16="http://schemas.microsoft.com/office/drawing/2014/main" id="{DC1F479F-3055-64D0-7ABB-CF925617793B}"/>
              </a:ext>
            </a:extLst>
          </p:cNvPr>
          <p:cNvSpPr txBox="1"/>
          <p:nvPr/>
        </p:nvSpPr>
        <p:spPr>
          <a:xfrm>
            <a:off x="10284552" y="5100030"/>
            <a:ext cx="5835649" cy="584775"/>
          </a:xfrm>
          <a:prstGeom prst="rect">
            <a:avLst/>
          </a:prstGeom>
          <a:noFill/>
        </p:spPr>
        <p:txBody>
          <a:bodyPr wrap="square" rtlCol="0">
            <a:spAutoFit/>
          </a:bodyPr>
          <a:lstStyle/>
          <a:p>
            <a:pPr>
              <a:spcAft>
                <a:spcPts val="1200"/>
              </a:spcAft>
            </a:pPr>
            <a:r>
              <a:rPr lang="en-US" sz="3200" b="1" dirty="0">
                <a:solidFill>
                  <a:srgbClr val="0C79EE"/>
                </a:solidFill>
                <a:latin typeface="Times New Roman" panose="02020603050405020304" pitchFamily="18" charset="0"/>
                <a:cs typeface="Times New Roman" panose="02020603050405020304" pitchFamily="18" charset="0"/>
                <a:sym typeface="Wingdings" panose="05000000000000000000" pitchFamily="2" charset="2"/>
              </a:rPr>
              <a:t> </a:t>
            </a:r>
            <a:r>
              <a:rPr lang="en-US" sz="3200" b="1" dirty="0">
                <a:solidFill>
                  <a:srgbClr val="0C79EE"/>
                </a:solidFill>
                <a:latin typeface="Times New Roman" panose="02020603050405020304" pitchFamily="18" charset="0"/>
                <a:cs typeface="Times New Roman" panose="02020603050405020304" pitchFamily="18" charset="0"/>
              </a:rPr>
              <a:t>From design/construction plans</a:t>
            </a:r>
          </a:p>
        </p:txBody>
      </p:sp>
      <p:sp>
        <p:nvSpPr>
          <p:cNvPr id="24" name="TextBox 23">
            <a:extLst>
              <a:ext uri="{FF2B5EF4-FFF2-40B4-BE49-F238E27FC236}">
                <a16:creationId xmlns:a16="http://schemas.microsoft.com/office/drawing/2014/main" id="{A603AE63-41B0-C18A-51EA-72E9FDB9FB14}"/>
              </a:ext>
            </a:extLst>
          </p:cNvPr>
          <p:cNvSpPr txBox="1"/>
          <p:nvPr/>
        </p:nvSpPr>
        <p:spPr>
          <a:xfrm>
            <a:off x="5410200" y="7304663"/>
            <a:ext cx="8986582" cy="1877437"/>
          </a:xfrm>
          <a:prstGeom prst="rect">
            <a:avLst/>
          </a:prstGeom>
          <a:noFill/>
        </p:spPr>
        <p:txBody>
          <a:bodyPr wrap="square" rtlCol="0">
            <a:spAutoFit/>
          </a:bodyPr>
          <a:lstStyle/>
          <a:p>
            <a:pPr marL="342900" indent="-342900">
              <a:spcAft>
                <a:spcPts val="800"/>
              </a:spcAft>
              <a:buFont typeface="Courier New" panose="02070309020205020404" pitchFamily="49" charset="0"/>
              <a:buChar char="o"/>
            </a:pPr>
            <a:r>
              <a:rPr lang="en-US" sz="2400" dirty="0">
                <a:latin typeface="+mj-lt"/>
                <a:cs typeface="Times New Roman" panose="02020603050405020304" pitchFamily="18" charset="0"/>
              </a:rPr>
              <a:t>Dead Load is calculated</a:t>
            </a:r>
          </a:p>
          <a:p>
            <a:pPr marL="342900" indent="-342900">
              <a:spcAft>
                <a:spcPts val="800"/>
              </a:spcAft>
              <a:buFont typeface="Courier New" panose="02070309020205020404" pitchFamily="49" charset="0"/>
              <a:buChar char="o"/>
            </a:pPr>
            <a:r>
              <a:rPr lang="en-US" sz="2400" dirty="0">
                <a:latin typeface="+mj-lt"/>
                <a:cs typeface="Times New Roman" panose="02020603050405020304" pitchFamily="18" charset="0"/>
              </a:rPr>
              <a:t>Live Load</a:t>
            </a:r>
          </a:p>
          <a:p>
            <a:pPr marL="800100" lvl="1" indent="-342900">
              <a:spcAft>
                <a:spcPts val="800"/>
              </a:spcAft>
              <a:buFont typeface="Times New Roman" panose="02020603050405020304" pitchFamily="18" charset="0"/>
              <a:buChar char="‑"/>
            </a:pPr>
            <a:r>
              <a:rPr lang="en-US" sz="2400" dirty="0">
                <a:latin typeface="+mj-lt"/>
                <a:cs typeface="Times New Roman" panose="02020603050405020304" pitchFamily="18" charset="0"/>
              </a:rPr>
              <a:t> Federal legal trucks and load combinations</a:t>
            </a:r>
          </a:p>
          <a:p>
            <a:pPr marL="800100" lvl="1" indent="-342900">
              <a:spcAft>
                <a:spcPts val="800"/>
              </a:spcAft>
              <a:buFont typeface="Times New Roman" panose="02020603050405020304" pitchFamily="18" charset="0"/>
              <a:buChar char="‑"/>
            </a:pPr>
            <a:r>
              <a:rPr lang="en-US" sz="2400" dirty="0">
                <a:latin typeface="+mj-lt"/>
                <a:cs typeface="Times New Roman" panose="02020603050405020304" pitchFamily="18" charset="0"/>
              </a:rPr>
              <a:t>State legal trucks</a:t>
            </a:r>
          </a:p>
        </p:txBody>
      </p:sp>
      <p:sp>
        <p:nvSpPr>
          <p:cNvPr id="25" name="Rectangle 24">
            <a:extLst>
              <a:ext uri="{FF2B5EF4-FFF2-40B4-BE49-F238E27FC236}">
                <a16:creationId xmlns:a16="http://schemas.microsoft.com/office/drawing/2014/main" id="{D8112DA1-159B-B7CC-3096-CD5A1E06D0B2}"/>
              </a:ext>
            </a:extLst>
          </p:cNvPr>
          <p:cNvSpPr/>
          <p:nvPr/>
        </p:nvSpPr>
        <p:spPr>
          <a:xfrm>
            <a:off x="4968481" y="7097425"/>
            <a:ext cx="8671320" cy="2383632"/>
          </a:xfrm>
          <a:prstGeom prst="rect">
            <a:avLst/>
          </a:prstGeom>
          <a:noFill/>
          <a:ln w="28575">
            <a:solidFill>
              <a:srgbClr val="F3861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38611"/>
              </a:solidFill>
            </a:endParaRPr>
          </a:p>
        </p:txBody>
      </p:sp>
      <p:sp>
        <p:nvSpPr>
          <p:cNvPr id="26" name="TextBox 25">
            <a:extLst>
              <a:ext uri="{FF2B5EF4-FFF2-40B4-BE49-F238E27FC236}">
                <a16:creationId xmlns:a16="http://schemas.microsoft.com/office/drawing/2014/main" id="{0F9CD3BA-87A0-DFC7-EDC5-366F3B153C7B}"/>
              </a:ext>
            </a:extLst>
          </p:cNvPr>
          <p:cNvSpPr txBox="1"/>
          <p:nvPr/>
        </p:nvSpPr>
        <p:spPr>
          <a:xfrm>
            <a:off x="9144000" y="8794483"/>
            <a:ext cx="4522215" cy="584775"/>
          </a:xfrm>
          <a:prstGeom prst="rect">
            <a:avLst/>
          </a:prstGeom>
          <a:noFill/>
          <a:ln>
            <a:noFill/>
          </a:ln>
        </p:spPr>
        <p:txBody>
          <a:bodyPr wrap="square" rtlCol="0">
            <a:spAutoFit/>
          </a:bodyPr>
          <a:lstStyle/>
          <a:p>
            <a:pPr>
              <a:spcAft>
                <a:spcPts val="1200"/>
              </a:spcAft>
            </a:pPr>
            <a:r>
              <a:rPr lang="en-US" sz="3200" b="1" dirty="0">
                <a:solidFill>
                  <a:srgbClr val="F38611"/>
                </a:solidFill>
                <a:latin typeface="Times New Roman" panose="02020603050405020304" pitchFamily="18" charset="0"/>
                <a:cs typeface="Times New Roman" panose="02020603050405020304" pitchFamily="18" charset="0"/>
                <a:sym typeface="Wingdings" panose="05000000000000000000" pitchFamily="2" charset="2"/>
              </a:rPr>
              <a:t>Prescribed by standards</a:t>
            </a:r>
            <a:endParaRPr lang="en-US" sz="3200" b="1" dirty="0">
              <a:solidFill>
                <a:srgbClr val="F3861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0486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5" grpId="0" animBg="1"/>
      <p:bldP spid="2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2B447-0E6A-7845-E81D-702D717B4D89}"/>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8B599F78-C008-629B-E8A7-EB854011D7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97E9C095-2450-83F4-F7CC-38C34677C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C3C7D1C5-3815-A7FF-B2B3-EA8FC4B5EC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47FBCE8B-FABC-F4BE-D711-5C354C3D3C01}"/>
              </a:ext>
            </a:extLst>
          </p:cNvPr>
          <p:cNvSpPr>
            <a:spLocks noGrp="1"/>
          </p:cNvSpPr>
          <p:nvPr>
            <p:ph type="title"/>
          </p:nvPr>
        </p:nvSpPr>
        <p:spPr>
          <a:xfrm>
            <a:off x="7543800" y="478404"/>
            <a:ext cx="10177462" cy="830997"/>
          </a:xfrm>
        </p:spPr>
        <p:txBody>
          <a:bodyPr/>
          <a:lstStyle/>
          <a:p>
            <a:r>
              <a:rPr lang="en-US" sz="5400" dirty="0"/>
              <a:t>Load Rating Through Load Testing</a:t>
            </a:r>
          </a:p>
        </p:txBody>
      </p:sp>
      <p:sp>
        <p:nvSpPr>
          <p:cNvPr id="3" name="TextBox 2">
            <a:extLst>
              <a:ext uri="{FF2B5EF4-FFF2-40B4-BE49-F238E27FC236}">
                <a16:creationId xmlns:a16="http://schemas.microsoft.com/office/drawing/2014/main" id="{8EFE6AC3-FD32-C52B-2ABD-9CDFBFD5745B}"/>
              </a:ext>
            </a:extLst>
          </p:cNvPr>
          <p:cNvSpPr txBox="1"/>
          <p:nvPr/>
        </p:nvSpPr>
        <p:spPr>
          <a:xfrm>
            <a:off x="7632700" y="3196709"/>
            <a:ext cx="9252972" cy="2831544"/>
          </a:xfrm>
          <a:prstGeom prst="rect">
            <a:avLst/>
          </a:prstGeom>
          <a:noFill/>
        </p:spPr>
        <p:txBody>
          <a:bodyPr wrap="square" rtlCol="0">
            <a:spAutoFit/>
          </a:bodyPr>
          <a:lstStyle/>
          <a:p>
            <a:pPr>
              <a:spcAft>
                <a:spcPts val="1200"/>
              </a:spcAft>
            </a:pPr>
            <a:r>
              <a:rPr lang="en-US" sz="2800" u="sng" dirty="0">
                <a:latin typeface="+mj-lt"/>
                <a:cs typeface="Times New Roman" panose="02020603050405020304" pitchFamily="18" charset="0"/>
              </a:rPr>
              <a:t>Load Rating Through Load Testing should be considered when:</a:t>
            </a:r>
            <a:endParaRPr lang="en-US" sz="2800" dirty="0">
              <a:latin typeface="+mj-lt"/>
              <a:cs typeface="Times New Roman" panose="02020603050405020304" pitchFamily="18" charset="0"/>
            </a:endParaRPr>
          </a:p>
          <a:p>
            <a:pPr marL="574675" indent="-341313">
              <a:buFont typeface="Arial" panose="020B0604020202020204" pitchFamily="34" charset="0"/>
              <a:buChar char="•"/>
            </a:pPr>
            <a:r>
              <a:rPr lang="en-US" sz="2800" dirty="0">
                <a:latin typeface="+mj-lt"/>
                <a:cs typeface="Times New Roman" panose="02020603050405020304" pitchFamily="18" charset="0"/>
              </a:rPr>
              <a:t>Theoretical ratings are low</a:t>
            </a:r>
          </a:p>
          <a:p>
            <a:pPr marL="574675" indent="-341313">
              <a:buFont typeface="Arial" panose="020B0604020202020204" pitchFamily="34" charset="0"/>
              <a:buChar char="•"/>
            </a:pPr>
            <a:r>
              <a:rPr lang="en-US" sz="2800" b="1" dirty="0">
                <a:latin typeface="+mj-lt"/>
                <a:cs typeface="Times New Roman" panose="02020603050405020304" pitchFamily="18" charset="0"/>
              </a:rPr>
              <a:t>Structural plans are unavailable</a:t>
            </a:r>
          </a:p>
          <a:p>
            <a:pPr marL="574675" indent="-341313">
              <a:buFont typeface="Arial" panose="020B0604020202020204" pitchFamily="34" charset="0"/>
              <a:buChar char="•"/>
            </a:pPr>
            <a:r>
              <a:rPr lang="en-US" sz="2800" b="1" dirty="0">
                <a:latin typeface="+mj-lt"/>
                <a:cs typeface="Times New Roman" panose="02020603050405020304" pitchFamily="18" charset="0"/>
              </a:rPr>
              <a:t>Material properties are unknown</a:t>
            </a:r>
          </a:p>
          <a:p>
            <a:pPr marL="574675" indent="-341313">
              <a:buFont typeface="Arial" panose="020B0604020202020204" pitchFamily="34" charset="0"/>
              <a:buChar char="•"/>
            </a:pPr>
            <a:r>
              <a:rPr lang="en-US" sz="2800" dirty="0">
                <a:latin typeface="+mj-lt"/>
                <a:cs typeface="Times New Roman" panose="02020603050405020304" pitchFamily="18" charset="0"/>
              </a:rPr>
              <a:t>Uncertain load distribution</a:t>
            </a:r>
          </a:p>
          <a:p>
            <a:pPr marL="574675" indent="-341313">
              <a:buFont typeface="Arial" panose="020B0604020202020204" pitchFamily="34" charset="0"/>
              <a:buChar char="•"/>
            </a:pPr>
            <a:r>
              <a:rPr lang="en-US" sz="2800" dirty="0">
                <a:latin typeface="+mj-lt"/>
                <a:cs typeface="Times New Roman" panose="02020603050405020304" pitchFamily="18" charset="0"/>
              </a:rPr>
              <a:t>Heavily damaged/deteriorated members</a:t>
            </a:r>
          </a:p>
        </p:txBody>
      </p:sp>
      <p:pic>
        <p:nvPicPr>
          <p:cNvPr id="4" name="Picture 3">
            <a:extLst>
              <a:ext uri="{FF2B5EF4-FFF2-40B4-BE49-F238E27FC236}">
                <a16:creationId xmlns:a16="http://schemas.microsoft.com/office/drawing/2014/main" id="{C3B70DC7-3808-03F3-21C5-3327D8C63CE2}"/>
              </a:ext>
            </a:extLst>
          </p:cNvPr>
          <p:cNvPicPr>
            <a:picLocks noChangeAspect="1"/>
          </p:cNvPicPr>
          <p:nvPr/>
        </p:nvPicPr>
        <p:blipFill>
          <a:blip r:embed="rId5"/>
          <a:stretch>
            <a:fillRect/>
          </a:stretch>
        </p:blipFill>
        <p:spPr>
          <a:xfrm>
            <a:off x="762000" y="2349737"/>
            <a:ext cx="5715000" cy="7169894"/>
          </a:xfrm>
          <a:prstGeom prst="rect">
            <a:avLst/>
          </a:prstGeom>
        </p:spPr>
      </p:pic>
      <p:sp>
        <p:nvSpPr>
          <p:cNvPr id="6" name="TextBox 5">
            <a:extLst>
              <a:ext uri="{FF2B5EF4-FFF2-40B4-BE49-F238E27FC236}">
                <a16:creationId xmlns:a16="http://schemas.microsoft.com/office/drawing/2014/main" id="{CC54C097-8001-2755-462A-E513424888CD}"/>
              </a:ext>
            </a:extLst>
          </p:cNvPr>
          <p:cNvSpPr txBox="1"/>
          <p:nvPr/>
        </p:nvSpPr>
        <p:spPr>
          <a:xfrm>
            <a:off x="7817155" y="6911012"/>
            <a:ext cx="6019800" cy="1446550"/>
          </a:xfrm>
          <a:prstGeom prst="rect">
            <a:avLst/>
          </a:prstGeom>
          <a:noFill/>
        </p:spPr>
        <p:txBody>
          <a:bodyPr wrap="square" rtlCol="0">
            <a:spAutoFit/>
          </a:bodyPr>
          <a:lstStyle/>
          <a:p>
            <a:pPr algn="ctr"/>
            <a:r>
              <a:rPr lang="en-US" sz="4400" dirty="0">
                <a:solidFill>
                  <a:srgbClr val="0C79EE"/>
                </a:solidFill>
                <a:latin typeface="+mj-lt"/>
                <a:cs typeface="Times New Roman" panose="02020603050405020304" pitchFamily="18" charset="0"/>
              </a:rPr>
              <a:t>Provides the most accurate ratings possible</a:t>
            </a:r>
          </a:p>
        </p:txBody>
      </p:sp>
      <p:sp>
        <p:nvSpPr>
          <p:cNvPr id="7" name="Rectangle 6">
            <a:extLst>
              <a:ext uri="{FF2B5EF4-FFF2-40B4-BE49-F238E27FC236}">
                <a16:creationId xmlns:a16="http://schemas.microsoft.com/office/drawing/2014/main" id="{9E312CA5-7FBB-DBF2-0424-0801105FBF42}"/>
              </a:ext>
            </a:extLst>
          </p:cNvPr>
          <p:cNvSpPr/>
          <p:nvPr/>
        </p:nvSpPr>
        <p:spPr>
          <a:xfrm>
            <a:off x="7594600" y="6604676"/>
            <a:ext cx="6464910" cy="2059223"/>
          </a:xfrm>
          <a:prstGeom prst="rect">
            <a:avLst/>
          </a:prstGeom>
          <a:noFill/>
          <a:ln w="63500">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3273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038B1-0310-78EB-8F4F-215EFBF2C00C}"/>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D904C858-90D4-774B-8CC3-680E56F78A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F13FFFEA-0926-27F0-2256-8483C5D50B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B7C64D1C-9B3B-02D6-D9C8-C8966758D5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30EE57CE-0403-B2AB-77C7-1D0AF11AFF88}"/>
              </a:ext>
            </a:extLst>
          </p:cNvPr>
          <p:cNvSpPr>
            <a:spLocks noGrp="1"/>
          </p:cNvSpPr>
          <p:nvPr>
            <p:ph type="title"/>
          </p:nvPr>
        </p:nvSpPr>
        <p:spPr>
          <a:xfrm>
            <a:off x="7543800" y="478404"/>
            <a:ext cx="10177462" cy="830997"/>
          </a:xfrm>
        </p:spPr>
        <p:txBody>
          <a:bodyPr/>
          <a:lstStyle/>
          <a:p>
            <a:r>
              <a:rPr lang="en-US" sz="5400" dirty="0"/>
              <a:t>Load Rating Through Load Testing</a:t>
            </a:r>
          </a:p>
        </p:txBody>
      </p:sp>
      <p:pic>
        <p:nvPicPr>
          <p:cNvPr id="4" name="Picture 3">
            <a:extLst>
              <a:ext uri="{FF2B5EF4-FFF2-40B4-BE49-F238E27FC236}">
                <a16:creationId xmlns:a16="http://schemas.microsoft.com/office/drawing/2014/main" id="{04E477EB-5F39-72C8-75DC-7B8C04F7B8AF}"/>
              </a:ext>
            </a:extLst>
          </p:cNvPr>
          <p:cNvPicPr>
            <a:picLocks noChangeAspect="1"/>
          </p:cNvPicPr>
          <p:nvPr/>
        </p:nvPicPr>
        <p:blipFill>
          <a:blip r:embed="rId5"/>
          <a:stretch>
            <a:fillRect/>
          </a:stretch>
        </p:blipFill>
        <p:spPr>
          <a:xfrm>
            <a:off x="762000" y="2349737"/>
            <a:ext cx="5715000" cy="7169894"/>
          </a:xfrm>
          <a:prstGeom prst="rect">
            <a:avLst/>
          </a:prstGeom>
        </p:spPr>
      </p:pic>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3EEFCA12-FE69-A188-A18A-2DCA89618EAE}"/>
                  </a:ext>
                </a:extLst>
              </p:cNvPr>
              <p:cNvSpPr txBox="1"/>
              <p:nvPr/>
            </p:nvSpPr>
            <p:spPr>
              <a:xfrm>
                <a:off x="12374321" y="4320484"/>
                <a:ext cx="3614900" cy="677108"/>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𝑅</m:t>
                      </m:r>
                      <m:sSub>
                        <m:sSubPr>
                          <m:ctrlP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𝐹</m:t>
                          </m:r>
                        </m:e>
                        <m:sub>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𝑇</m:t>
                          </m:r>
                        </m:sub>
                      </m:sSub>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𝑅</m:t>
                      </m:r>
                      <m:sSub>
                        <m:sSubPr>
                          <m:ctrlP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𝐹</m:t>
                          </m:r>
                        </m:e>
                        <m:sub>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𝐶</m:t>
                          </m:r>
                        </m:sub>
                      </m:sSub>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m:t>
                      </m:r>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𝐾</m:t>
                      </m:r>
                    </m:oMath>
                  </m:oMathPara>
                </a14:m>
                <a:endParaRPr kumimoji="0" lang="en-US" sz="4400" b="0" i="0" u="none" strike="noStrike" kern="0" cap="none" spc="0" normalizeH="0" baseline="0" noProof="0" dirty="0">
                  <a:ln>
                    <a:noFill/>
                  </a:ln>
                  <a:solidFill>
                    <a:prstClr val="black"/>
                  </a:solidFill>
                  <a:effectLst/>
                  <a:uLnTx/>
                  <a:uFillTx/>
                  <a:latin typeface="+mj-lt"/>
                  <a:cs typeface="Times New Roman" panose="02020603050405020304" pitchFamily="18" charset="0"/>
                </a:endParaRPr>
              </a:p>
            </p:txBody>
          </p:sp>
        </mc:Choice>
        <mc:Fallback xmlns="">
          <p:sp>
            <p:nvSpPr>
              <p:cNvPr id="22" name="TextBox 21">
                <a:extLst>
                  <a:ext uri="{FF2B5EF4-FFF2-40B4-BE49-F238E27FC236}">
                    <a16:creationId xmlns:a16="http://schemas.microsoft.com/office/drawing/2014/main" id="{3EEFCA12-FE69-A188-A18A-2DCA89618EAE}"/>
                  </a:ext>
                </a:extLst>
              </p:cNvPr>
              <p:cNvSpPr txBox="1">
                <a:spLocks noRot="1" noChangeAspect="1" noMove="1" noResize="1" noEditPoints="1" noAdjustHandles="1" noChangeArrowheads="1" noChangeShapeType="1" noTextEdit="1"/>
              </p:cNvSpPr>
              <p:nvPr/>
            </p:nvSpPr>
            <p:spPr>
              <a:xfrm>
                <a:off x="12374321" y="4320484"/>
                <a:ext cx="3614900" cy="677108"/>
              </a:xfrm>
              <a:prstGeom prst="rect">
                <a:avLst/>
              </a:prstGeom>
              <a:blipFill>
                <a:blip r:embed="rId6"/>
                <a:stretch>
                  <a:fillRect/>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14BAF814-3CF8-B952-146E-1DF776AFBF1D}"/>
              </a:ext>
            </a:extLst>
          </p:cNvPr>
          <p:cNvSpPr txBox="1"/>
          <p:nvPr/>
        </p:nvSpPr>
        <p:spPr>
          <a:xfrm>
            <a:off x="7262369" y="4344660"/>
            <a:ext cx="4434227"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mj-lt"/>
                <a:cs typeface="Times New Roman" panose="02020603050405020304" pitchFamily="18" charset="0"/>
              </a:rPr>
              <a:t>Field Test Adjusted </a:t>
            </a:r>
            <a:r>
              <a:rPr kumimoji="0" lang="en-US" sz="3600" b="0" i="1" u="none" strike="noStrike" kern="0" cap="none" spc="0" normalizeH="0" baseline="0" noProof="0" dirty="0">
                <a:ln>
                  <a:noFill/>
                </a:ln>
                <a:solidFill>
                  <a:prstClr val="black"/>
                </a:solidFill>
                <a:effectLst/>
                <a:uLnTx/>
                <a:uFillTx/>
                <a:latin typeface="+mj-lt"/>
                <a:cs typeface="Times New Roman" panose="02020603050405020304" pitchFamily="18" charset="0"/>
              </a:rPr>
              <a:t>RF</a:t>
            </a:r>
            <a:r>
              <a:rPr kumimoji="0" lang="en-US" sz="3600" b="0" i="0" u="none" strike="noStrike" kern="0" cap="none" spc="0" normalizeH="0" baseline="0" noProof="0" dirty="0">
                <a:ln>
                  <a:noFill/>
                </a:ln>
                <a:solidFill>
                  <a:prstClr val="black"/>
                </a:solidFill>
                <a:effectLst/>
                <a:uLnTx/>
                <a:uFillTx/>
                <a:latin typeface="+mj-lt"/>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44D0FE1-8E05-8BC1-04C4-63E4D6A3E8D2}"/>
                  </a:ext>
                </a:extLst>
              </p:cNvPr>
              <p:cNvSpPr txBox="1"/>
              <p:nvPr/>
            </p:nvSpPr>
            <p:spPr>
              <a:xfrm>
                <a:off x="13193469" y="5456992"/>
                <a:ext cx="3951531" cy="677108"/>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𝐾</m:t>
                      </m:r>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=1+</m:t>
                      </m:r>
                      <m:sSub>
                        <m:sSubPr>
                          <m:ctrlP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𝐾</m:t>
                          </m:r>
                        </m:e>
                        <m:sub>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𝑎</m:t>
                          </m:r>
                        </m:sub>
                      </m:sSub>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𝐾</m:t>
                          </m:r>
                        </m:e>
                        <m:sub>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𝑏</m:t>
                          </m:r>
                        </m:sub>
                      </m:sSub>
                    </m:oMath>
                  </m:oMathPara>
                </a14:m>
                <a:endParaRPr kumimoji="0" lang="en-US" sz="4400" b="0" i="0" u="none" strike="noStrike" kern="0" cap="none" spc="0" normalizeH="0" baseline="0" noProof="0" dirty="0">
                  <a:ln>
                    <a:noFill/>
                  </a:ln>
                  <a:solidFill>
                    <a:prstClr val="black"/>
                  </a:solidFill>
                  <a:effectLst/>
                  <a:uLnTx/>
                  <a:uFillTx/>
                  <a:latin typeface="+mj-lt"/>
                  <a:cs typeface="Times New Roman" panose="02020603050405020304" pitchFamily="18" charset="0"/>
                </a:endParaRPr>
              </a:p>
            </p:txBody>
          </p:sp>
        </mc:Choice>
        <mc:Fallback xmlns="">
          <p:sp>
            <p:nvSpPr>
              <p:cNvPr id="24" name="TextBox 23">
                <a:extLst>
                  <a:ext uri="{FF2B5EF4-FFF2-40B4-BE49-F238E27FC236}">
                    <a16:creationId xmlns:a16="http://schemas.microsoft.com/office/drawing/2014/main" id="{A44D0FE1-8E05-8BC1-04C4-63E4D6A3E8D2}"/>
                  </a:ext>
                </a:extLst>
              </p:cNvPr>
              <p:cNvSpPr txBox="1">
                <a:spLocks noRot="1" noChangeAspect="1" noMove="1" noResize="1" noEditPoints="1" noAdjustHandles="1" noChangeArrowheads="1" noChangeShapeType="1" noTextEdit="1"/>
              </p:cNvSpPr>
              <p:nvPr/>
            </p:nvSpPr>
            <p:spPr>
              <a:xfrm>
                <a:off x="13193469" y="5456992"/>
                <a:ext cx="3951531" cy="677108"/>
              </a:xfrm>
              <a:prstGeom prst="rect">
                <a:avLst/>
              </a:prstGeom>
              <a:blipFill>
                <a:blip r:embed="rId7"/>
                <a:stretch>
                  <a:fillRect/>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3CA492F3-BCC1-2A6D-A88A-BBA3B28E997E}"/>
              </a:ext>
            </a:extLst>
          </p:cNvPr>
          <p:cNvSpPr txBox="1"/>
          <p:nvPr/>
        </p:nvSpPr>
        <p:spPr>
          <a:xfrm>
            <a:off x="7456001" y="5487769"/>
            <a:ext cx="5737468"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mj-lt"/>
                <a:cs typeface="Times New Roman" panose="02020603050405020304" pitchFamily="18" charset="0"/>
              </a:rPr>
              <a:t>Field Test Adjustment Factor:</a:t>
            </a:r>
          </a:p>
        </p:txBody>
      </p:sp>
      <p:sp>
        <p:nvSpPr>
          <p:cNvPr id="26" name="Left Brace 25">
            <a:extLst>
              <a:ext uri="{FF2B5EF4-FFF2-40B4-BE49-F238E27FC236}">
                <a16:creationId xmlns:a16="http://schemas.microsoft.com/office/drawing/2014/main" id="{63388688-0442-8719-1A14-DFCAA1BDA901}"/>
              </a:ext>
            </a:extLst>
          </p:cNvPr>
          <p:cNvSpPr/>
          <p:nvPr/>
        </p:nvSpPr>
        <p:spPr>
          <a:xfrm rot="5400000">
            <a:off x="14943537" y="3341208"/>
            <a:ext cx="411981" cy="3614899"/>
          </a:xfrm>
          <a:prstGeom prst="leftBrace">
            <a:avLst>
              <a:gd name="adj1" fmla="val 8333"/>
              <a:gd name="adj2" fmla="val 36693"/>
            </a:avLst>
          </a:prstGeom>
          <a:noFill/>
          <a:ln w="19050" cap="flat" cmpd="sng" algn="ctr">
            <a:solidFill>
              <a:srgbClr val="1A6AAE"/>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prstClr val="black"/>
              </a:solidFill>
              <a:effectLst/>
              <a:uLnTx/>
              <a:uFillTx/>
              <a:latin typeface="+mj-lt"/>
              <a:cs typeface="Times New Roman" panose="02020603050405020304" pitchFamily="18" charset="0"/>
            </a:endParaRPr>
          </a:p>
        </p:txBody>
      </p:sp>
      <p:grpSp>
        <p:nvGrpSpPr>
          <p:cNvPr id="27" name="Group 26">
            <a:extLst>
              <a:ext uri="{FF2B5EF4-FFF2-40B4-BE49-F238E27FC236}">
                <a16:creationId xmlns:a16="http://schemas.microsoft.com/office/drawing/2014/main" id="{F4ED349A-0BAC-E634-F0D1-C0E4CB770906}"/>
              </a:ext>
            </a:extLst>
          </p:cNvPr>
          <p:cNvGrpSpPr/>
          <p:nvPr/>
        </p:nvGrpSpPr>
        <p:grpSpPr>
          <a:xfrm>
            <a:off x="14332679" y="3895110"/>
            <a:ext cx="219456" cy="411480"/>
            <a:chOff x="8375650" y="2862018"/>
            <a:chExt cx="219456" cy="411480"/>
          </a:xfrm>
        </p:grpSpPr>
        <p:cxnSp>
          <p:nvCxnSpPr>
            <p:cNvPr id="28" name="Straight Arrow Connector 27">
              <a:extLst>
                <a:ext uri="{FF2B5EF4-FFF2-40B4-BE49-F238E27FC236}">
                  <a16:creationId xmlns:a16="http://schemas.microsoft.com/office/drawing/2014/main" id="{D0A355D9-E7D1-040A-6288-0CB1498503B1}"/>
                </a:ext>
              </a:extLst>
            </p:cNvPr>
            <p:cNvCxnSpPr/>
            <p:nvPr/>
          </p:nvCxnSpPr>
          <p:spPr>
            <a:xfrm>
              <a:off x="8585200" y="2862018"/>
              <a:ext cx="0" cy="411480"/>
            </a:xfrm>
            <a:prstGeom prst="straightConnector1">
              <a:avLst/>
            </a:prstGeom>
            <a:noFill/>
            <a:ln w="19050" cap="flat" cmpd="sng" algn="ctr">
              <a:solidFill>
                <a:srgbClr val="1A6AAE"/>
              </a:solidFill>
              <a:prstDash val="solid"/>
              <a:miter lim="800000"/>
              <a:tailEnd type="stealth" w="med" len="lg"/>
            </a:ln>
            <a:effectLst/>
          </p:spPr>
        </p:cxnSp>
        <p:cxnSp>
          <p:nvCxnSpPr>
            <p:cNvPr id="29" name="Straight Arrow Connector 28">
              <a:extLst>
                <a:ext uri="{FF2B5EF4-FFF2-40B4-BE49-F238E27FC236}">
                  <a16:creationId xmlns:a16="http://schemas.microsoft.com/office/drawing/2014/main" id="{5018C98C-1BD9-79A1-3168-C9DDD0682C43}"/>
                </a:ext>
              </a:extLst>
            </p:cNvPr>
            <p:cNvCxnSpPr/>
            <p:nvPr/>
          </p:nvCxnSpPr>
          <p:spPr>
            <a:xfrm>
              <a:off x="8375650" y="2871543"/>
              <a:ext cx="219456" cy="0"/>
            </a:xfrm>
            <a:prstGeom prst="straightConnector1">
              <a:avLst/>
            </a:prstGeom>
            <a:noFill/>
            <a:ln w="19050" cap="flat" cmpd="sng" algn="ctr">
              <a:solidFill>
                <a:srgbClr val="1A6AAE"/>
              </a:solidFill>
              <a:prstDash val="solid"/>
              <a:miter lim="800000"/>
              <a:tailEnd type="none" w="med" len="lg"/>
            </a:ln>
            <a:effectLst/>
          </p:spPr>
        </p:cxnSp>
      </p:grpSp>
      <p:sp>
        <p:nvSpPr>
          <p:cNvPr id="30" name="TextBox 29">
            <a:extLst>
              <a:ext uri="{FF2B5EF4-FFF2-40B4-BE49-F238E27FC236}">
                <a16:creationId xmlns:a16="http://schemas.microsoft.com/office/drawing/2014/main" id="{8CD0586B-CAF0-0889-EA60-F98D56926714}"/>
              </a:ext>
            </a:extLst>
          </p:cNvPr>
          <p:cNvSpPr txBox="1"/>
          <p:nvPr/>
        </p:nvSpPr>
        <p:spPr>
          <a:xfrm>
            <a:off x="9479482" y="3567810"/>
            <a:ext cx="4929555"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mj-lt"/>
                <a:cs typeface="Times New Roman" panose="02020603050405020304" pitchFamily="18" charset="0"/>
              </a:rPr>
              <a:t>Theoretical Rating Factor</a:t>
            </a:r>
          </a:p>
        </p:txBody>
      </p:sp>
    </p:spTree>
    <p:extLst>
      <p:ext uri="{BB962C8B-B14F-4D97-AF65-F5344CB8AC3E}">
        <p14:creationId xmlns:p14="http://schemas.microsoft.com/office/powerpoint/2010/main" val="1090789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3FB5BD4-A556-55D7-5BC5-EA7D299E28BE}"/>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376DF8A8-528C-6DE5-3098-7EE80FB1BF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F9BE2639-CF18-1C10-0249-B752C320CD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FC647AC1-8142-29D1-13D4-8DD736B1B7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BC5F61BD-0870-C4ED-D0B2-F27A6053FC8E}"/>
              </a:ext>
            </a:extLst>
          </p:cNvPr>
          <p:cNvSpPr>
            <a:spLocks noGrp="1"/>
          </p:cNvSpPr>
          <p:nvPr>
            <p:ph type="title"/>
          </p:nvPr>
        </p:nvSpPr>
        <p:spPr>
          <a:xfrm>
            <a:off x="7543800" y="478404"/>
            <a:ext cx="10177462" cy="830997"/>
          </a:xfrm>
        </p:spPr>
        <p:txBody>
          <a:bodyPr/>
          <a:lstStyle/>
          <a:p>
            <a:r>
              <a:rPr lang="en-US" sz="5400" dirty="0"/>
              <a:t>Load Rating Through Load Testing</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C1F8CAA-0988-2645-0086-A323DD0A5DA8}"/>
                  </a:ext>
                </a:extLst>
              </p:cNvPr>
              <p:cNvSpPr txBox="1"/>
              <p:nvPr/>
            </p:nvSpPr>
            <p:spPr>
              <a:xfrm>
                <a:off x="9180317" y="2171700"/>
                <a:ext cx="3951531" cy="677108"/>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𝐾</m:t>
                      </m:r>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=1+</m:t>
                      </m:r>
                      <m:sSub>
                        <m:sSubPr>
                          <m:ctrlP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𝐾</m:t>
                          </m:r>
                        </m:e>
                        <m:sub>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𝑎</m:t>
                          </m:r>
                        </m:sub>
                      </m:sSub>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𝐾</m:t>
                          </m:r>
                        </m:e>
                        <m:sub>
                          <m:r>
                            <a:rPr kumimoji="0" lang="en-US" sz="4400" b="0" i="1" u="none" strike="noStrike" kern="0" cap="none" spc="0" normalizeH="0" baseline="0" noProof="0" smtClean="0">
                              <a:ln>
                                <a:noFill/>
                              </a:ln>
                              <a:solidFill>
                                <a:prstClr val="black"/>
                              </a:solidFill>
                              <a:effectLst/>
                              <a:uLnTx/>
                              <a:uFillTx/>
                              <a:latin typeface="Cambria Math" panose="02040503050406030204" pitchFamily="18" charset="0"/>
                            </a:rPr>
                            <m:t>𝑏</m:t>
                          </m:r>
                        </m:sub>
                      </m:sSub>
                    </m:oMath>
                  </m:oMathPara>
                </a14:m>
                <a:endParaRPr kumimoji="0" lang="en-US" sz="4400" b="0" i="0" u="none" strike="noStrike" kern="0" cap="none" spc="0" normalizeH="0" baseline="0" noProof="0" dirty="0">
                  <a:ln>
                    <a:noFill/>
                  </a:ln>
                  <a:solidFill>
                    <a:prstClr val="black"/>
                  </a:solidFill>
                  <a:effectLst/>
                  <a:uLnTx/>
                  <a:uFillTx/>
                  <a:latin typeface="+mj-lt"/>
                  <a:cs typeface="Times New Roman" panose="02020603050405020304" pitchFamily="18" charset="0"/>
                </a:endParaRPr>
              </a:p>
            </p:txBody>
          </p:sp>
        </mc:Choice>
        <mc:Fallback xmlns="">
          <p:sp>
            <p:nvSpPr>
              <p:cNvPr id="24" name="TextBox 23">
                <a:extLst>
                  <a:ext uri="{FF2B5EF4-FFF2-40B4-BE49-F238E27FC236}">
                    <a16:creationId xmlns:a16="http://schemas.microsoft.com/office/drawing/2014/main" id="{1C1F8CAA-0988-2645-0086-A323DD0A5DA8}"/>
                  </a:ext>
                </a:extLst>
              </p:cNvPr>
              <p:cNvSpPr txBox="1">
                <a:spLocks noRot="1" noChangeAspect="1" noMove="1" noResize="1" noEditPoints="1" noAdjustHandles="1" noChangeArrowheads="1" noChangeShapeType="1" noTextEdit="1"/>
              </p:cNvSpPr>
              <p:nvPr/>
            </p:nvSpPr>
            <p:spPr>
              <a:xfrm>
                <a:off x="9180317" y="2171700"/>
                <a:ext cx="3951531" cy="677108"/>
              </a:xfrm>
              <a:prstGeom prst="rect">
                <a:avLst/>
              </a:prstGeom>
              <a:blipFill>
                <a:blip r:embed="rId5"/>
                <a:stretch>
                  <a:fillRect/>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7B08B928-5059-686D-5D81-C9FDEA40D08B}"/>
              </a:ext>
            </a:extLst>
          </p:cNvPr>
          <p:cNvSpPr txBox="1"/>
          <p:nvPr/>
        </p:nvSpPr>
        <p:spPr>
          <a:xfrm>
            <a:off x="3442849" y="2237746"/>
            <a:ext cx="5737468"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black"/>
                </a:solidFill>
                <a:effectLst/>
                <a:uLnTx/>
                <a:uFillTx/>
                <a:latin typeface="+mj-lt"/>
                <a:cs typeface="Times New Roman" panose="02020603050405020304" pitchFamily="18" charset="0"/>
              </a:rPr>
              <a:t>Field Test Adjustment Factor:</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0F88C3B-DD19-3B9B-B9C4-BDB01EBDB852}"/>
                  </a:ext>
                </a:extLst>
              </p:cNvPr>
              <p:cNvSpPr txBox="1"/>
              <p:nvPr/>
            </p:nvSpPr>
            <p:spPr>
              <a:xfrm>
                <a:off x="12533686" y="4641071"/>
                <a:ext cx="3071931" cy="127041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4400" b="0" i="1" smtClean="0">
                              <a:latin typeface="Cambria Math" panose="02040503050406030204" pitchFamily="18" charset="0"/>
                            </a:rPr>
                          </m:ctrlPr>
                        </m:sSubPr>
                        <m:e>
                          <m:r>
                            <a:rPr lang="en-US" sz="4400" b="0" i="1" smtClean="0">
                              <a:latin typeface="Cambria Math" panose="02040503050406030204" pitchFamily="18" charset="0"/>
                            </a:rPr>
                            <m:t>𝐾</m:t>
                          </m:r>
                        </m:e>
                        <m:sub>
                          <m:r>
                            <a:rPr lang="en-US" sz="4400" b="0" i="1" smtClean="0">
                              <a:latin typeface="Cambria Math" panose="02040503050406030204" pitchFamily="18" charset="0"/>
                            </a:rPr>
                            <m:t>𝑎</m:t>
                          </m:r>
                        </m:sub>
                      </m:sSub>
                      <m:r>
                        <a:rPr lang="en-US" sz="4400" b="0" i="1" smtClean="0">
                          <a:latin typeface="Cambria Math" panose="02040503050406030204" pitchFamily="18" charset="0"/>
                        </a:rPr>
                        <m:t>=</m:t>
                      </m:r>
                      <m:f>
                        <m:fPr>
                          <m:ctrlPr>
                            <a:rPr lang="en-US" sz="4400" b="0" i="1" smtClean="0">
                              <a:latin typeface="Cambria Math" panose="02040503050406030204" pitchFamily="18" charset="0"/>
                            </a:rPr>
                          </m:ctrlPr>
                        </m:fPr>
                        <m:num>
                          <m:sSub>
                            <m:sSubPr>
                              <m:ctrlPr>
                                <a:rPr lang="en-US" sz="4400" b="0" i="1" smtClean="0">
                                  <a:latin typeface="Cambria Math" panose="02040503050406030204" pitchFamily="18" charset="0"/>
                                </a:rPr>
                              </m:ctrlPr>
                            </m:sSubPr>
                            <m:e>
                              <m:r>
                                <a:rPr lang="en-US" sz="4400" b="0" i="1" smtClean="0">
                                  <a:latin typeface="Cambria Math" panose="02040503050406030204" pitchFamily="18" charset="0"/>
                                </a:rPr>
                                <m:t>𝜀</m:t>
                              </m:r>
                            </m:e>
                            <m:sub>
                              <m:r>
                                <a:rPr lang="en-US" sz="4400" b="0" i="1" smtClean="0">
                                  <a:latin typeface="Cambria Math" panose="02040503050406030204" pitchFamily="18" charset="0"/>
                                </a:rPr>
                                <m:t>𝑐</m:t>
                              </m:r>
                            </m:sub>
                          </m:sSub>
                        </m:num>
                        <m:den>
                          <m:sSub>
                            <m:sSubPr>
                              <m:ctrlPr>
                                <a:rPr lang="en-US" sz="4400" b="0" i="1" smtClean="0">
                                  <a:latin typeface="Cambria Math" panose="02040503050406030204" pitchFamily="18" charset="0"/>
                                </a:rPr>
                              </m:ctrlPr>
                            </m:sSubPr>
                            <m:e>
                              <m:r>
                                <a:rPr lang="en-US" sz="4400" b="0" i="1" smtClean="0">
                                  <a:latin typeface="Cambria Math" panose="02040503050406030204" pitchFamily="18" charset="0"/>
                                </a:rPr>
                                <m:t>𝜀</m:t>
                              </m:r>
                            </m:e>
                            <m:sub>
                              <m:r>
                                <a:rPr lang="en-US" sz="4400" b="0" i="1" smtClean="0">
                                  <a:latin typeface="Cambria Math" panose="02040503050406030204" pitchFamily="18" charset="0"/>
                                </a:rPr>
                                <m:t>𝑇</m:t>
                              </m:r>
                            </m:sub>
                          </m:sSub>
                        </m:den>
                      </m:f>
                      <m:r>
                        <a:rPr lang="en-US" sz="4400" b="0" i="1" smtClean="0">
                          <a:latin typeface="Cambria Math" panose="02040503050406030204" pitchFamily="18" charset="0"/>
                        </a:rPr>
                        <m:t>−1</m:t>
                      </m:r>
                    </m:oMath>
                  </m:oMathPara>
                </a14:m>
                <a:endParaRPr lang="en-US" sz="4400" dirty="0"/>
              </a:p>
            </p:txBody>
          </p:sp>
        </mc:Choice>
        <mc:Fallback xmlns="">
          <p:sp>
            <p:nvSpPr>
              <p:cNvPr id="3" name="TextBox 2">
                <a:extLst>
                  <a:ext uri="{FF2B5EF4-FFF2-40B4-BE49-F238E27FC236}">
                    <a16:creationId xmlns:a16="http://schemas.microsoft.com/office/drawing/2014/main" id="{20F88C3B-DD19-3B9B-B9C4-BDB01EBDB852}"/>
                  </a:ext>
                </a:extLst>
              </p:cNvPr>
              <p:cNvSpPr txBox="1">
                <a:spLocks noRot="1" noChangeAspect="1" noMove="1" noResize="1" noEditPoints="1" noAdjustHandles="1" noChangeArrowheads="1" noChangeShapeType="1" noTextEdit="1"/>
              </p:cNvSpPr>
              <p:nvPr/>
            </p:nvSpPr>
            <p:spPr>
              <a:xfrm>
                <a:off x="12533686" y="4641071"/>
                <a:ext cx="3071931" cy="1270412"/>
              </a:xfrm>
              <a:prstGeom prst="rect">
                <a:avLst/>
              </a:prstGeom>
              <a:blipFill>
                <a:blip r:embed="rId6"/>
                <a:stretch>
                  <a:fillRect/>
                </a:stretch>
              </a:blipFill>
            </p:spPr>
            <p:txBody>
              <a:bodyPr/>
              <a:lstStyle/>
              <a:p>
                <a:r>
                  <a:rPr lang="en-US">
                    <a:noFill/>
                  </a:rPr>
                  <a:t> </a:t>
                </a:r>
              </a:p>
            </p:txBody>
          </p:sp>
        </mc:Fallback>
      </mc:AlternateContent>
      <p:grpSp>
        <p:nvGrpSpPr>
          <p:cNvPr id="5" name="Group 4">
            <a:extLst>
              <a:ext uri="{FF2B5EF4-FFF2-40B4-BE49-F238E27FC236}">
                <a16:creationId xmlns:a16="http://schemas.microsoft.com/office/drawing/2014/main" id="{1C98C5F4-1EC6-1C78-3C71-80B2ED4B7600}"/>
              </a:ext>
            </a:extLst>
          </p:cNvPr>
          <p:cNvGrpSpPr/>
          <p:nvPr/>
        </p:nvGrpSpPr>
        <p:grpSpPr>
          <a:xfrm>
            <a:off x="14039373" y="4183687"/>
            <a:ext cx="219456" cy="411480"/>
            <a:chOff x="6513221" y="2496711"/>
            <a:chExt cx="219456" cy="411480"/>
          </a:xfrm>
        </p:grpSpPr>
        <p:cxnSp>
          <p:nvCxnSpPr>
            <p:cNvPr id="6" name="Straight Arrow Connector 5">
              <a:extLst>
                <a:ext uri="{FF2B5EF4-FFF2-40B4-BE49-F238E27FC236}">
                  <a16:creationId xmlns:a16="http://schemas.microsoft.com/office/drawing/2014/main" id="{33942205-74F5-67E8-EAFC-8047704A3CA9}"/>
                </a:ext>
              </a:extLst>
            </p:cNvPr>
            <p:cNvCxnSpPr/>
            <p:nvPr/>
          </p:nvCxnSpPr>
          <p:spPr>
            <a:xfrm>
              <a:off x="6732677" y="2496711"/>
              <a:ext cx="0" cy="411480"/>
            </a:xfrm>
            <a:prstGeom prst="straightConnector1">
              <a:avLst/>
            </a:prstGeom>
            <a:ln w="19050">
              <a:solidFill>
                <a:srgbClr val="1A6AAE"/>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ED7634A8-1634-FF53-D39D-8F9C43DECE03}"/>
                </a:ext>
              </a:extLst>
            </p:cNvPr>
            <p:cNvCxnSpPr/>
            <p:nvPr/>
          </p:nvCxnSpPr>
          <p:spPr>
            <a:xfrm>
              <a:off x="6513221" y="2496711"/>
              <a:ext cx="219456" cy="0"/>
            </a:xfrm>
            <a:prstGeom prst="straightConnector1">
              <a:avLst/>
            </a:prstGeom>
            <a:ln w="19050">
              <a:solidFill>
                <a:srgbClr val="1A6AAE"/>
              </a:solidFill>
              <a:tailEnd type="none" w="med" len="lg"/>
            </a:ln>
          </p:spPr>
          <p:style>
            <a:lnRef idx="1">
              <a:schemeClr val="accent1"/>
            </a:lnRef>
            <a:fillRef idx="0">
              <a:schemeClr val="accent1"/>
            </a:fillRef>
            <a:effectRef idx="0">
              <a:schemeClr val="accent1"/>
            </a:effectRef>
            <a:fontRef idx="minor">
              <a:schemeClr val="tx1"/>
            </a:fontRef>
          </p:style>
        </p:cxnSp>
      </p:grpSp>
      <p:sp>
        <p:nvSpPr>
          <p:cNvPr id="8" name="TextBox 7">
            <a:extLst>
              <a:ext uri="{FF2B5EF4-FFF2-40B4-BE49-F238E27FC236}">
                <a16:creationId xmlns:a16="http://schemas.microsoft.com/office/drawing/2014/main" id="{9CF9030F-2EED-8642-C466-507C6FCA2AA0}"/>
              </a:ext>
            </a:extLst>
          </p:cNvPr>
          <p:cNvSpPr txBox="1"/>
          <p:nvPr/>
        </p:nvSpPr>
        <p:spPr>
          <a:xfrm>
            <a:off x="10661523" y="3918998"/>
            <a:ext cx="3377849" cy="646331"/>
          </a:xfrm>
          <a:prstGeom prst="rect">
            <a:avLst/>
          </a:prstGeom>
          <a:noFill/>
        </p:spPr>
        <p:txBody>
          <a:bodyPr wrap="none" rtlCol="0">
            <a:spAutoFit/>
          </a:bodyPr>
          <a:lstStyle/>
          <a:p>
            <a:pPr algn="r"/>
            <a:r>
              <a:rPr lang="en-US" sz="3600" dirty="0">
                <a:latin typeface="Times New Roman" panose="02020603050405020304" pitchFamily="18" charset="0"/>
                <a:cs typeface="Times New Roman" panose="02020603050405020304" pitchFamily="18" charset="0"/>
              </a:rPr>
              <a:t>Calculated Strain</a:t>
            </a:r>
          </a:p>
        </p:txBody>
      </p:sp>
      <p:grpSp>
        <p:nvGrpSpPr>
          <p:cNvPr id="9" name="Group 8">
            <a:extLst>
              <a:ext uri="{FF2B5EF4-FFF2-40B4-BE49-F238E27FC236}">
                <a16:creationId xmlns:a16="http://schemas.microsoft.com/office/drawing/2014/main" id="{1CF19002-3CDE-93AF-6263-BA4BC1DEDCC7}"/>
              </a:ext>
            </a:extLst>
          </p:cNvPr>
          <p:cNvGrpSpPr/>
          <p:nvPr/>
        </p:nvGrpSpPr>
        <p:grpSpPr>
          <a:xfrm>
            <a:off x="14211172" y="6033402"/>
            <a:ext cx="219456" cy="411480"/>
            <a:chOff x="6723151" y="4125079"/>
            <a:chExt cx="219456" cy="411480"/>
          </a:xfrm>
        </p:grpSpPr>
        <p:cxnSp>
          <p:nvCxnSpPr>
            <p:cNvPr id="10" name="Straight Arrow Connector 9">
              <a:extLst>
                <a:ext uri="{FF2B5EF4-FFF2-40B4-BE49-F238E27FC236}">
                  <a16:creationId xmlns:a16="http://schemas.microsoft.com/office/drawing/2014/main" id="{16234328-E9E0-10F7-E279-DD9094C006A4}"/>
                </a:ext>
              </a:extLst>
            </p:cNvPr>
            <p:cNvCxnSpPr>
              <a:cxnSpLocks/>
            </p:cNvCxnSpPr>
            <p:nvPr/>
          </p:nvCxnSpPr>
          <p:spPr>
            <a:xfrm flipV="1">
              <a:off x="6723151" y="4125079"/>
              <a:ext cx="0" cy="411480"/>
            </a:xfrm>
            <a:prstGeom prst="straightConnector1">
              <a:avLst/>
            </a:prstGeom>
            <a:ln w="19050">
              <a:solidFill>
                <a:srgbClr val="1A6AAE"/>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3D1631A-E68C-D838-0E7E-EC87D11C6FCA}"/>
                </a:ext>
              </a:extLst>
            </p:cNvPr>
            <p:cNvCxnSpPr/>
            <p:nvPr/>
          </p:nvCxnSpPr>
          <p:spPr>
            <a:xfrm>
              <a:off x="6723151" y="4536559"/>
              <a:ext cx="219456" cy="0"/>
            </a:xfrm>
            <a:prstGeom prst="straightConnector1">
              <a:avLst/>
            </a:prstGeom>
            <a:ln w="19050">
              <a:solidFill>
                <a:srgbClr val="1A6AAE"/>
              </a:solidFill>
              <a:tailEnd type="none" w="med" len="lg"/>
            </a:ln>
          </p:spPr>
          <p:style>
            <a:lnRef idx="1">
              <a:schemeClr val="accent1"/>
            </a:lnRef>
            <a:fillRef idx="0">
              <a:schemeClr val="accent1"/>
            </a:fillRef>
            <a:effectRef idx="0">
              <a:schemeClr val="accent1"/>
            </a:effectRef>
            <a:fontRef idx="minor">
              <a:schemeClr val="tx1"/>
            </a:fontRef>
          </p:style>
        </p:cxnSp>
      </p:grpSp>
      <p:sp>
        <p:nvSpPr>
          <p:cNvPr id="12" name="TextBox 11">
            <a:extLst>
              <a:ext uri="{FF2B5EF4-FFF2-40B4-BE49-F238E27FC236}">
                <a16:creationId xmlns:a16="http://schemas.microsoft.com/office/drawing/2014/main" id="{869F1127-E2B5-0B7F-A0F0-2482FE937F1E}"/>
              </a:ext>
            </a:extLst>
          </p:cNvPr>
          <p:cNvSpPr txBox="1"/>
          <p:nvPr/>
        </p:nvSpPr>
        <p:spPr>
          <a:xfrm>
            <a:off x="14459203" y="6199243"/>
            <a:ext cx="3223959" cy="646331"/>
          </a:xfrm>
          <a:prstGeom prst="rect">
            <a:avLst/>
          </a:prstGeom>
          <a:noFill/>
        </p:spPr>
        <p:txBody>
          <a:bodyPr wrap="none" rtlCol="0">
            <a:spAutoFit/>
          </a:bodyPr>
          <a:lstStyle/>
          <a:p>
            <a:r>
              <a:rPr lang="en-US" sz="3600" dirty="0">
                <a:latin typeface="Times New Roman" panose="02020603050405020304" pitchFamily="18" charset="0"/>
                <a:cs typeface="Times New Roman" panose="02020603050405020304" pitchFamily="18" charset="0"/>
              </a:rPr>
              <a:t>Measured Strain</a:t>
            </a:r>
          </a:p>
        </p:txBody>
      </p:sp>
      <mc:AlternateContent xmlns:mc="http://schemas.openxmlformats.org/markup-compatibility/2006" xmlns:a14="http://schemas.microsoft.com/office/drawing/2010/main">
        <mc:Choice Requires="a14">
          <p:graphicFrame>
            <p:nvGraphicFramePr>
              <p:cNvPr id="14" name="Table 13">
                <a:extLst>
                  <a:ext uri="{FF2B5EF4-FFF2-40B4-BE49-F238E27FC236}">
                    <a16:creationId xmlns:a16="http://schemas.microsoft.com/office/drawing/2014/main" id="{5AA066B9-9274-7DB6-E093-B1DF35316731}"/>
                  </a:ext>
                </a:extLst>
              </p:cNvPr>
              <p:cNvGraphicFramePr>
                <a:graphicFrameLocks noGrp="1"/>
              </p:cNvGraphicFramePr>
              <p:nvPr/>
            </p:nvGraphicFramePr>
            <p:xfrm>
              <a:off x="459747" y="3918998"/>
              <a:ext cx="9131911" cy="5256340"/>
            </p:xfrm>
            <a:graphic>
              <a:graphicData uri="http://schemas.openxmlformats.org/drawingml/2006/table">
                <a:tbl>
                  <a:tblPr firstRow="1" bandRow="1">
                    <a:tableStyleId>{793D81CF-94F2-401A-BA57-92F5A7B2D0C5}</a:tableStyleId>
                  </a:tblPr>
                  <a:tblGrid>
                    <a:gridCol w="1259453">
                      <a:extLst>
                        <a:ext uri="{9D8B030D-6E8A-4147-A177-3AD203B41FA5}">
                          <a16:colId xmlns:a16="http://schemas.microsoft.com/office/drawing/2014/main" val="3333555248"/>
                        </a:ext>
                      </a:extLst>
                    </a:gridCol>
                    <a:gridCol w="1557963">
                      <a:extLst>
                        <a:ext uri="{9D8B030D-6E8A-4147-A177-3AD203B41FA5}">
                          <a16:colId xmlns:a16="http://schemas.microsoft.com/office/drawing/2014/main" val="1430893986"/>
                        </a:ext>
                      </a:extLst>
                    </a:gridCol>
                    <a:gridCol w="1371600">
                      <a:extLst>
                        <a:ext uri="{9D8B030D-6E8A-4147-A177-3AD203B41FA5}">
                          <a16:colId xmlns:a16="http://schemas.microsoft.com/office/drawing/2014/main" val="4012182681"/>
                        </a:ext>
                      </a:extLst>
                    </a:gridCol>
                    <a:gridCol w="2103120">
                      <a:extLst>
                        <a:ext uri="{9D8B030D-6E8A-4147-A177-3AD203B41FA5}">
                          <a16:colId xmlns:a16="http://schemas.microsoft.com/office/drawing/2014/main" val="4198967015"/>
                        </a:ext>
                      </a:extLst>
                    </a:gridCol>
                    <a:gridCol w="1330447">
                      <a:extLst>
                        <a:ext uri="{9D8B030D-6E8A-4147-A177-3AD203B41FA5}">
                          <a16:colId xmlns:a16="http://schemas.microsoft.com/office/drawing/2014/main" val="2591395965"/>
                        </a:ext>
                      </a:extLst>
                    </a:gridCol>
                    <a:gridCol w="1509328">
                      <a:extLst>
                        <a:ext uri="{9D8B030D-6E8A-4147-A177-3AD203B41FA5}">
                          <a16:colId xmlns:a16="http://schemas.microsoft.com/office/drawing/2014/main" val="2571737458"/>
                        </a:ext>
                      </a:extLst>
                    </a:gridCol>
                  </a:tblGrid>
                  <a:tr h="370840">
                    <a:tc gridSpan="6">
                      <a:txBody>
                        <a:bodyPr/>
                        <a:lstStyle/>
                        <a:p>
                          <a:pPr algn="ctr"/>
                          <a:r>
                            <a:rPr lang="en-US" sz="2400" dirty="0">
                              <a:solidFill>
                                <a:schemeClr val="tx1"/>
                              </a:solidFill>
                              <a:latin typeface="+mj-lt"/>
                              <a:cs typeface="Times New Roman" panose="02020603050405020304" pitchFamily="18" charset="0"/>
                            </a:rPr>
                            <a:t>Values for </a:t>
                          </a:r>
                          <a:r>
                            <a:rPr lang="en-US" sz="2400" i="1" dirty="0" err="1">
                              <a:solidFill>
                                <a:schemeClr val="tx1"/>
                              </a:solidFill>
                              <a:latin typeface="+mj-lt"/>
                              <a:cs typeface="Times New Roman" panose="02020603050405020304" pitchFamily="18" charset="0"/>
                            </a:rPr>
                            <a:t>K</a:t>
                          </a:r>
                          <a:r>
                            <a:rPr lang="en-US" sz="2400" i="1" baseline="-25000" dirty="0" err="1">
                              <a:solidFill>
                                <a:schemeClr val="tx1"/>
                              </a:solidFill>
                              <a:latin typeface="+mj-lt"/>
                              <a:cs typeface="Times New Roman" panose="02020603050405020304" pitchFamily="18" charset="0"/>
                            </a:rPr>
                            <a:t>b</a:t>
                          </a:r>
                          <a:endParaRPr lang="en-US" sz="2400" i="0" baseline="-250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pPr algn="ctr"/>
                          <a:endParaRPr lang="en-US" i="0" baseline="-25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A6AAE"/>
                        </a:solidFill>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A6AAE"/>
                        </a:solidFill>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A6AAE"/>
                        </a:solidFill>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A6AAE"/>
                        </a:solidFill>
                      </a:tcPr>
                    </a:tc>
                    <a:extLst>
                      <a:ext uri="{0D108BD9-81ED-4DB2-BD59-A6C34878D82A}">
                        <a16:rowId xmlns:a16="http://schemas.microsoft.com/office/drawing/2014/main" val="3035322105"/>
                      </a:ext>
                    </a:extLst>
                  </a:tr>
                  <a:tr h="5486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cs typeface="Times New Roman" panose="02020603050405020304" pitchFamily="18" charset="0"/>
                            </a:rPr>
                            <a:t>Can Member Behavior be Extrapolated to 1.33</a:t>
                          </a:r>
                          <a:r>
                            <a:rPr lang="en-US" sz="2400" i="1" dirty="0">
                              <a:latin typeface="+mj-lt"/>
                              <a:cs typeface="Times New Roman" panose="02020603050405020304" pitchFamily="18" charset="0"/>
                            </a:rPr>
                            <a:t>W</a:t>
                          </a:r>
                          <a:r>
                            <a:rPr lang="en-US" sz="2400" i="0" dirty="0">
                              <a:latin typeface="+mj-lt"/>
                              <a:cs typeface="Times New Roman" panose="02020603050405020304" pitchFamily="18" charset="0"/>
                            </a:rPr>
                            <a:t>?</a:t>
                          </a:r>
                          <a:endParaRPr lang="en-US" sz="2400" dirty="0">
                            <a:latin typeface="+mj-lt"/>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en-US"/>
                        </a:p>
                      </a:txBody>
                      <a:tcPr/>
                    </a:tc>
                    <a:tc gridSpan="3">
                      <a:txBody>
                        <a:bodyPr/>
                        <a:lstStyle/>
                        <a:p>
                          <a:pPr algn="ctr"/>
                          <a:r>
                            <a:rPr lang="en-US" sz="2400" dirty="0">
                              <a:latin typeface="+mj-lt"/>
                              <a:cs typeface="Times New Roman" panose="02020603050405020304" pitchFamily="18" charset="0"/>
                            </a:rPr>
                            <a:t>Magnitude of Load Test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pPr algn="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i="1" dirty="0" err="1">
                              <a:latin typeface="+mj-lt"/>
                              <a:cs typeface="Times New Roman" panose="02020603050405020304" pitchFamily="18" charset="0"/>
                            </a:rPr>
                            <a:t>K</a:t>
                          </a:r>
                          <a:r>
                            <a:rPr lang="en-US" sz="2400" i="1" baseline="-25000" dirty="0" err="1">
                              <a:latin typeface="+mj-lt"/>
                              <a:cs typeface="Times New Roman" panose="02020603050405020304" pitchFamily="18" charset="0"/>
                            </a:rPr>
                            <a:t>b</a:t>
                          </a:r>
                          <a:endParaRPr lang="en-US" sz="2400" i="1" baseline="-25000" dirty="0">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20745845"/>
                      </a:ext>
                    </a:extLst>
                  </a:tr>
                  <a:tr h="7755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cs typeface="Times New Roman" panose="02020603050405020304" pitchFamily="18" charset="0"/>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cs typeface="Times New Roman" panose="02020603050405020304" pitchFamily="18" charset="0"/>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14:m>
                            <m:oMathPara xmlns:m="http://schemas.openxmlformats.org/officeDocument/2006/math">
                              <m:oMathParaPr>
                                <m:jc m:val="centerGroup"/>
                              </m:oMathParaPr>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𝑇</m:t>
                                    </m:r>
                                  </m:num>
                                  <m:den>
                                    <m:r>
                                      <a:rPr lang="en-US" sz="2400" b="0" i="1" smtClean="0">
                                        <a:latin typeface="Cambria Math" panose="02040503050406030204" pitchFamily="18" charset="0"/>
                                      </a:rPr>
                                      <m:t>𝑊</m:t>
                                    </m:r>
                                  </m:den>
                                </m:f>
                                <m:r>
                                  <a:rPr lang="en-US" sz="2400" b="0" i="1" smtClean="0">
                                    <a:latin typeface="Cambria Math" panose="02040503050406030204" pitchFamily="18" charset="0"/>
                                  </a:rPr>
                                  <m:t>&lt;0.4</m:t>
                                </m:r>
                              </m:oMath>
                            </m:oMathPara>
                          </a14:m>
                          <a:endParaRPr lang="en-US" sz="2400" dirty="0">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0.4&lt;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𝑇</m:t>
                                    </m:r>
                                  </m:num>
                                  <m:den>
                                    <m:r>
                                      <a:rPr lang="en-US" sz="2400" b="0" i="1" smtClean="0">
                                        <a:latin typeface="Cambria Math" panose="02040503050406030204" pitchFamily="18" charset="0"/>
                                      </a:rPr>
                                      <m:t>𝑊</m:t>
                                    </m:r>
                                  </m:den>
                                </m:f>
                                <m:r>
                                  <a:rPr lang="en-US" sz="2400" b="0" i="1" smtClean="0">
                                    <a:latin typeface="Cambria Math" panose="02040503050406030204" pitchFamily="18" charset="0"/>
                                  </a:rPr>
                                  <m:t>&lt;0.7</m:t>
                                </m:r>
                              </m:oMath>
                            </m:oMathPara>
                          </a14:m>
                          <a:endParaRPr lang="en-US" sz="2400" dirty="0">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14:m>
                            <m:oMathPara xmlns:m="http://schemas.openxmlformats.org/officeDocument/2006/math">
                              <m:oMathParaPr>
                                <m:jc m:val="centerGroup"/>
                              </m:oMathParaPr>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𝑇</m:t>
                                    </m:r>
                                  </m:num>
                                  <m:den>
                                    <m:r>
                                      <a:rPr lang="en-US" sz="2400" b="0" i="1" smtClean="0">
                                        <a:latin typeface="Cambria Math" panose="02040503050406030204" pitchFamily="18" charset="0"/>
                                      </a:rPr>
                                      <m:t>𝑊</m:t>
                                    </m:r>
                                  </m:den>
                                </m:f>
                                <m:r>
                                  <a:rPr lang="en-US" sz="2400" b="0" i="1" smtClean="0">
                                    <a:latin typeface="Cambria Math" panose="02040503050406030204" pitchFamily="18" charset="0"/>
                                  </a:rPr>
                                  <m:t>&gt;0.7</m:t>
                                </m:r>
                              </m:oMath>
                            </m:oMathPara>
                          </a14:m>
                          <a:endParaRPr lang="en-US" sz="2400" dirty="0">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en-US" sz="2400" dirty="0">
                              <a:latin typeface="+mj-lt"/>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20784458"/>
                      </a:ext>
                    </a:extLst>
                  </a:tr>
                  <a:tr h="274320">
                    <a:tc>
                      <a:txBody>
                        <a:bodyPr/>
                        <a:lstStyle/>
                        <a:p>
                          <a:pPr algn="ctr"/>
                          <a:r>
                            <a:rPr lang="en-US" sz="2800" b="0" i="0" dirty="0">
                              <a:solidFill>
                                <a:schemeClr val="tx1"/>
                              </a:solidFill>
                              <a:effectLst/>
                              <a:latin typeface="+mj-lt"/>
                              <a:cs typeface="Arial" panose="020B0604020202020204" pitchFamily="34" charset="0"/>
                            </a:rPr>
                            <a:t>✓</a:t>
                          </a:r>
                          <a:endParaRPr lang="en-US" sz="2800" i="0" baseline="-25000" dirty="0">
                            <a:solidFill>
                              <a:schemeClr val="tx1"/>
                            </a:solidFill>
                            <a:latin typeface="+mj-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i="0" baseline="-250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kern="1200" dirty="0">
                              <a:solidFill>
                                <a:schemeClr val="tx1"/>
                              </a:solidFill>
                              <a:effectLst/>
                              <a:latin typeface="+mj-lt"/>
                              <a:ea typeface="+mn-ea"/>
                              <a:cs typeface="Times New Roman" panose="02020603050405020304" pitchFamily="18" charset="0"/>
                            </a:rPr>
                            <a:t>✓</a:t>
                          </a: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latin typeface="+mj-lt"/>
                              <a:cs typeface="Times New Roman" panose="0202060305040502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7327748"/>
                      </a:ext>
                    </a:extLst>
                  </a:tr>
                  <a:tr h="274320">
                    <a:tc>
                      <a:txBody>
                        <a:bodyPr/>
                        <a:lstStyle/>
                        <a:p>
                          <a:pPr algn="ctr"/>
                          <a:r>
                            <a:rPr lang="en-US" sz="2800" b="0" i="0">
                              <a:solidFill>
                                <a:schemeClr val="tx1"/>
                              </a:solidFill>
                              <a:effectLst/>
                              <a:latin typeface="+mj-lt"/>
                              <a:cs typeface="Arial" panose="020B0604020202020204" pitchFamily="34" charset="0"/>
                            </a:rPr>
                            <a:t>✓</a:t>
                          </a:r>
                          <a:endParaRPr lang="en-US" sz="2800" i="0" baseline="-25000" dirty="0">
                            <a:solidFill>
                              <a:schemeClr val="tx1"/>
                            </a:solidFill>
                            <a:latin typeface="+mj-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i="0" baseline="-250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kern="1200" dirty="0">
                              <a:solidFill>
                                <a:schemeClr val="tx1"/>
                              </a:solidFill>
                              <a:effectLst/>
                              <a:latin typeface="+mj-lt"/>
                              <a:ea typeface="+mn-ea"/>
                              <a:cs typeface="Times New Roman" panose="02020603050405020304" pitchFamily="18" charset="0"/>
                            </a:rPr>
                            <a:t>✓</a:t>
                          </a: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latin typeface="+mj-lt"/>
                              <a:cs typeface="Times New Roman" panose="02020603050405020304" pitchFamily="18" charset="0"/>
                            </a:rPr>
                            <a:t>0.8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19688857"/>
                      </a:ext>
                    </a:extLst>
                  </a:tr>
                  <a:tr h="274320">
                    <a:tc>
                      <a:txBody>
                        <a:bodyPr/>
                        <a:lstStyle/>
                        <a:p>
                          <a:pPr algn="ctr"/>
                          <a:r>
                            <a:rPr lang="en-US" sz="2800" b="0" i="0" dirty="0">
                              <a:solidFill>
                                <a:schemeClr val="tx1"/>
                              </a:solidFill>
                              <a:effectLst/>
                              <a:latin typeface="+mj-lt"/>
                              <a:cs typeface="Arial" panose="020B0604020202020204" pitchFamily="34" charset="0"/>
                            </a:rPr>
                            <a:t>✓</a:t>
                          </a:r>
                          <a:endParaRPr lang="en-US" sz="2800" i="0" baseline="-25000" dirty="0">
                            <a:solidFill>
                              <a:schemeClr val="tx1"/>
                            </a:solidFill>
                            <a:latin typeface="+mj-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i="0" baseline="-250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kern="1200" dirty="0">
                              <a:solidFill>
                                <a:schemeClr val="tx1"/>
                              </a:solidFill>
                              <a:effectLst/>
                              <a:latin typeface="+mj-lt"/>
                              <a:ea typeface="+mn-ea"/>
                              <a:cs typeface="Times New Roman" panose="02020603050405020304" pitchFamily="18" charset="0"/>
                            </a:rPr>
                            <a:t>✓</a:t>
                          </a: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latin typeface="+mj-lt"/>
                              <a:cs typeface="Times New Roman" panose="02020603050405020304" pitchFamily="18"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4943717"/>
                      </a:ext>
                    </a:extLst>
                  </a:tr>
                  <a:tr h="274320">
                    <a:tc>
                      <a:txBody>
                        <a:bodyPr/>
                        <a:lstStyle/>
                        <a:p>
                          <a:pPr algn="ctr"/>
                          <a:endParaRPr lang="en-US" sz="2800" i="0" baseline="-25000" dirty="0">
                            <a:solidFill>
                              <a:schemeClr val="tx1"/>
                            </a:solidFill>
                            <a:latin typeface="+mj-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dirty="0">
                              <a:solidFill>
                                <a:schemeClr val="tx1"/>
                              </a:solidFill>
                              <a:effectLst/>
                              <a:latin typeface="+mj-lt"/>
                              <a:cs typeface="Times New Roman" panose="02020603050405020304" pitchFamily="18" charset="0"/>
                            </a:rPr>
                            <a:t>✓</a:t>
                          </a:r>
                          <a:endParaRPr lang="en-US" sz="2400" i="0" baseline="-250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kern="1200" dirty="0">
                              <a:solidFill>
                                <a:schemeClr val="tx1"/>
                              </a:solidFill>
                              <a:effectLst/>
                              <a:latin typeface="+mj-lt"/>
                              <a:ea typeface="+mn-ea"/>
                              <a:cs typeface="Times New Roman" panose="02020603050405020304" pitchFamily="18" charset="0"/>
                            </a:rPr>
                            <a:t>✓</a:t>
                          </a: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latin typeface="+mj-lt"/>
                              <a:cs typeface="Times New Roman" panose="0202060305040502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8576539"/>
                      </a:ext>
                    </a:extLst>
                  </a:tr>
                  <a:tr h="274320">
                    <a:tc>
                      <a:txBody>
                        <a:bodyPr/>
                        <a:lstStyle/>
                        <a:p>
                          <a:pPr algn="ctr"/>
                          <a:endParaRPr lang="en-US" sz="2800" i="0" baseline="-25000" dirty="0">
                            <a:solidFill>
                              <a:schemeClr val="tx1"/>
                            </a:solidFill>
                            <a:latin typeface="+mj-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dirty="0">
                              <a:solidFill>
                                <a:schemeClr val="tx1"/>
                              </a:solidFill>
                              <a:effectLst/>
                              <a:latin typeface="+mj-lt"/>
                              <a:cs typeface="Times New Roman" panose="02020603050405020304" pitchFamily="18" charset="0"/>
                            </a:rPr>
                            <a:t>✓</a:t>
                          </a:r>
                          <a:endParaRPr lang="en-US" sz="2400" i="0" baseline="-250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kern="1200" dirty="0">
                              <a:solidFill>
                                <a:schemeClr val="tx1"/>
                              </a:solidFill>
                              <a:effectLst/>
                              <a:latin typeface="+mj-lt"/>
                              <a:ea typeface="+mn-ea"/>
                              <a:cs typeface="Times New Roman" panose="02020603050405020304" pitchFamily="18" charset="0"/>
                            </a:rPr>
                            <a:t>✓</a:t>
                          </a: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latin typeface="+mj-lt"/>
                              <a:cs typeface="Times New Roman" panose="0202060305040502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9684414"/>
                      </a:ext>
                    </a:extLst>
                  </a:tr>
                  <a:tr h="274320">
                    <a:tc>
                      <a:txBody>
                        <a:bodyPr/>
                        <a:lstStyle/>
                        <a:p>
                          <a:pPr algn="ctr"/>
                          <a:endParaRPr lang="en-US" sz="2800" baseline="-25000" dirty="0">
                            <a:solidFill>
                              <a:schemeClr val="tx1"/>
                            </a:solidFill>
                            <a:latin typeface="+mj-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dirty="0">
                              <a:solidFill>
                                <a:schemeClr val="tx1"/>
                              </a:solidFill>
                              <a:effectLst/>
                              <a:latin typeface="+mj-lt"/>
                              <a:cs typeface="Times New Roman" panose="02020603050405020304" pitchFamily="18" charset="0"/>
                            </a:rPr>
                            <a:t>✓</a:t>
                          </a:r>
                          <a:endParaRPr lang="en-US" sz="2400" baseline="-250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kern="1200" dirty="0">
                              <a:solidFill>
                                <a:schemeClr val="tx1"/>
                              </a:solidFill>
                              <a:effectLst/>
                              <a:latin typeface="+mj-lt"/>
                              <a:ea typeface="+mn-ea"/>
                              <a:cs typeface="Times New Roman" panose="02020603050405020304" pitchFamily="18" charset="0"/>
                            </a:rPr>
                            <a:t>✓</a:t>
                          </a: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latin typeface="+mj-lt"/>
                              <a:cs typeface="Times New Roman" panose="02020603050405020304" pitchFamily="18" charset="0"/>
                            </a:rPr>
                            <a:t>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8048391"/>
                      </a:ext>
                    </a:extLst>
                  </a:tr>
                </a:tbl>
              </a:graphicData>
            </a:graphic>
          </p:graphicFrame>
        </mc:Choice>
        <mc:Fallback xmlns="">
          <p:graphicFrame>
            <p:nvGraphicFramePr>
              <p:cNvPr id="14" name="Table 13">
                <a:extLst>
                  <a:ext uri="{FF2B5EF4-FFF2-40B4-BE49-F238E27FC236}">
                    <a16:creationId xmlns:a16="http://schemas.microsoft.com/office/drawing/2014/main" id="{5AA066B9-9274-7DB6-E093-B1DF35316731}"/>
                  </a:ext>
                </a:extLst>
              </p:cNvPr>
              <p:cNvGraphicFramePr>
                <a:graphicFrameLocks noGrp="1"/>
              </p:cNvGraphicFramePr>
              <p:nvPr>
                <p:extLst>
                  <p:ext uri="{D42A27DB-BD31-4B8C-83A1-F6EECF244321}">
                    <p14:modId xmlns:p14="http://schemas.microsoft.com/office/powerpoint/2010/main" val="2826819358"/>
                  </p:ext>
                </p:extLst>
              </p:nvPr>
            </p:nvGraphicFramePr>
            <p:xfrm>
              <a:off x="459747" y="3918998"/>
              <a:ext cx="9131911" cy="5256340"/>
            </p:xfrm>
            <a:graphic>
              <a:graphicData uri="http://schemas.openxmlformats.org/drawingml/2006/table">
                <a:tbl>
                  <a:tblPr firstRow="1" bandRow="1">
                    <a:tableStyleId>{793D81CF-94F2-401A-BA57-92F5A7B2D0C5}</a:tableStyleId>
                  </a:tblPr>
                  <a:tblGrid>
                    <a:gridCol w="1259453">
                      <a:extLst>
                        <a:ext uri="{9D8B030D-6E8A-4147-A177-3AD203B41FA5}">
                          <a16:colId xmlns:a16="http://schemas.microsoft.com/office/drawing/2014/main" val="3333555248"/>
                        </a:ext>
                      </a:extLst>
                    </a:gridCol>
                    <a:gridCol w="1557963">
                      <a:extLst>
                        <a:ext uri="{9D8B030D-6E8A-4147-A177-3AD203B41FA5}">
                          <a16:colId xmlns:a16="http://schemas.microsoft.com/office/drawing/2014/main" val="1430893986"/>
                        </a:ext>
                      </a:extLst>
                    </a:gridCol>
                    <a:gridCol w="1371600">
                      <a:extLst>
                        <a:ext uri="{9D8B030D-6E8A-4147-A177-3AD203B41FA5}">
                          <a16:colId xmlns:a16="http://schemas.microsoft.com/office/drawing/2014/main" val="4012182681"/>
                        </a:ext>
                      </a:extLst>
                    </a:gridCol>
                    <a:gridCol w="2103120">
                      <a:extLst>
                        <a:ext uri="{9D8B030D-6E8A-4147-A177-3AD203B41FA5}">
                          <a16:colId xmlns:a16="http://schemas.microsoft.com/office/drawing/2014/main" val="4198967015"/>
                        </a:ext>
                      </a:extLst>
                    </a:gridCol>
                    <a:gridCol w="1330447">
                      <a:extLst>
                        <a:ext uri="{9D8B030D-6E8A-4147-A177-3AD203B41FA5}">
                          <a16:colId xmlns:a16="http://schemas.microsoft.com/office/drawing/2014/main" val="2591395965"/>
                        </a:ext>
                      </a:extLst>
                    </a:gridCol>
                    <a:gridCol w="1509328">
                      <a:extLst>
                        <a:ext uri="{9D8B030D-6E8A-4147-A177-3AD203B41FA5}">
                          <a16:colId xmlns:a16="http://schemas.microsoft.com/office/drawing/2014/main" val="2571737458"/>
                        </a:ext>
                      </a:extLst>
                    </a:gridCol>
                  </a:tblGrid>
                  <a:tr h="457200">
                    <a:tc gridSpan="6">
                      <a:txBody>
                        <a:bodyPr/>
                        <a:lstStyle/>
                        <a:p>
                          <a:pPr algn="ctr"/>
                          <a:r>
                            <a:rPr lang="en-US" sz="2400" dirty="0">
                              <a:solidFill>
                                <a:schemeClr val="tx1"/>
                              </a:solidFill>
                              <a:latin typeface="+mj-lt"/>
                              <a:cs typeface="Times New Roman" panose="02020603050405020304" pitchFamily="18" charset="0"/>
                            </a:rPr>
                            <a:t>Values for </a:t>
                          </a:r>
                          <a:r>
                            <a:rPr lang="en-US" sz="2400" i="1" dirty="0" err="1">
                              <a:solidFill>
                                <a:schemeClr val="tx1"/>
                              </a:solidFill>
                              <a:latin typeface="+mj-lt"/>
                              <a:cs typeface="Times New Roman" panose="02020603050405020304" pitchFamily="18" charset="0"/>
                            </a:rPr>
                            <a:t>K</a:t>
                          </a:r>
                          <a:r>
                            <a:rPr lang="en-US" sz="2400" i="1" baseline="-25000" dirty="0" err="1">
                              <a:solidFill>
                                <a:schemeClr val="tx1"/>
                              </a:solidFill>
                              <a:latin typeface="+mj-lt"/>
                              <a:cs typeface="Times New Roman" panose="02020603050405020304" pitchFamily="18" charset="0"/>
                            </a:rPr>
                            <a:t>b</a:t>
                          </a:r>
                          <a:endParaRPr lang="en-US" sz="2400" i="0" baseline="-250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pPr algn="ctr"/>
                          <a:endParaRPr lang="en-US" i="0" baseline="-25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A6AAE"/>
                        </a:solidFill>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A6AAE"/>
                        </a:solidFill>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A6AAE"/>
                        </a:solidFill>
                      </a:tcPr>
                    </a:tc>
                    <a:tc h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A6AAE"/>
                        </a:solidFill>
                      </a:tcPr>
                    </a:tc>
                    <a:extLst>
                      <a:ext uri="{0D108BD9-81ED-4DB2-BD59-A6C34878D82A}">
                        <a16:rowId xmlns:a16="http://schemas.microsoft.com/office/drawing/2014/main" val="3035322105"/>
                      </a:ext>
                    </a:extLst>
                  </a:tr>
                  <a:tr h="109728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cs typeface="Times New Roman" panose="02020603050405020304" pitchFamily="18" charset="0"/>
                            </a:rPr>
                            <a:t>Can Member Behavior be Extrapolated to 1.33</a:t>
                          </a:r>
                          <a:r>
                            <a:rPr lang="en-US" sz="2400" i="1" dirty="0">
                              <a:latin typeface="+mj-lt"/>
                              <a:cs typeface="Times New Roman" panose="02020603050405020304" pitchFamily="18" charset="0"/>
                            </a:rPr>
                            <a:t>W</a:t>
                          </a:r>
                          <a:r>
                            <a:rPr lang="en-US" sz="2400" i="0" dirty="0">
                              <a:latin typeface="+mj-lt"/>
                              <a:cs typeface="Times New Roman" panose="02020603050405020304" pitchFamily="18" charset="0"/>
                            </a:rPr>
                            <a:t>?</a:t>
                          </a:r>
                          <a:endParaRPr lang="en-US" sz="2400" dirty="0">
                            <a:latin typeface="+mj-lt"/>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lang="en-US"/>
                        </a:p>
                      </a:txBody>
                      <a:tcPr/>
                    </a:tc>
                    <a:tc gridSpan="3">
                      <a:txBody>
                        <a:bodyPr/>
                        <a:lstStyle/>
                        <a:p>
                          <a:pPr algn="ctr"/>
                          <a:r>
                            <a:rPr lang="en-US" sz="2400" dirty="0">
                              <a:latin typeface="+mj-lt"/>
                              <a:cs typeface="Times New Roman" panose="02020603050405020304" pitchFamily="18" charset="0"/>
                            </a:rPr>
                            <a:t>Magnitude of Load Test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pPr algn="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i="1" dirty="0" err="1">
                              <a:latin typeface="+mj-lt"/>
                              <a:cs typeface="Times New Roman" panose="02020603050405020304" pitchFamily="18" charset="0"/>
                            </a:rPr>
                            <a:t>K</a:t>
                          </a:r>
                          <a:r>
                            <a:rPr lang="en-US" sz="2400" i="1" baseline="-25000" dirty="0" err="1">
                              <a:latin typeface="+mj-lt"/>
                              <a:cs typeface="Times New Roman" panose="02020603050405020304" pitchFamily="18" charset="0"/>
                            </a:rPr>
                            <a:t>b</a:t>
                          </a:r>
                          <a:endParaRPr lang="en-US" sz="2400" i="1" baseline="-25000" dirty="0">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520745845"/>
                      </a:ext>
                    </a:extLst>
                  </a:tr>
                  <a:tr h="7757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cs typeface="Times New Roman" panose="02020603050405020304" pitchFamily="18" charset="0"/>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cs typeface="Times New Roman" panose="02020603050405020304" pitchFamily="18" charset="0"/>
                            </a:rPr>
                            <a:t>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204867" t="-207087" r="-359735" b="-39685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199710" t="-207087" r="-135652" b="-396850"/>
                          </a:stretch>
                        </a:blipFill>
                      </a:tcPr>
                    </a:tc>
                    <a:tc>
                      <a:txBody>
                        <a:bodyPr/>
                        <a:lstStyle/>
                        <a:p>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7"/>
                          <a:stretch>
                            <a:fillRect l="-474312" t="-207087" r="-114679" b="-396850"/>
                          </a:stretch>
                        </a:blipFill>
                      </a:tcPr>
                    </a:tc>
                    <a:tc>
                      <a:txBody>
                        <a:bodyPr/>
                        <a:lstStyle/>
                        <a:p>
                          <a:pPr algn="ctr"/>
                          <a:r>
                            <a:rPr lang="en-US" sz="2400" dirty="0">
                              <a:latin typeface="+mj-lt"/>
                              <a:cs typeface="Times New Roman" panose="02020603050405020304" pitchFamily="18"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620784458"/>
                      </a:ext>
                    </a:extLst>
                  </a:tr>
                  <a:tr h="518160">
                    <a:tc>
                      <a:txBody>
                        <a:bodyPr/>
                        <a:lstStyle/>
                        <a:p>
                          <a:pPr algn="ctr"/>
                          <a:r>
                            <a:rPr lang="en-US" sz="2800" b="0" i="0" dirty="0">
                              <a:solidFill>
                                <a:schemeClr val="tx1"/>
                              </a:solidFill>
                              <a:effectLst/>
                              <a:latin typeface="+mj-lt"/>
                              <a:cs typeface="Arial" panose="020B0604020202020204" pitchFamily="34" charset="0"/>
                            </a:rPr>
                            <a:t>✓</a:t>
                          </a:r>
                          <a:endParaRPr lang="en-US" sz="2800" i="0" baseline="-25000" dirty="0">
                            <a:solidFill>
                              <a:schemeClr val="tx1"/>
                            </a:solidFill>
                            <a:latin typeface="+mj-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i="0" baseline="-250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kern="1200" dirty="0">
                              <a:solidFill>
                                <a:schemeClr val="tx1"/>
                              </a:solidFill>
                              <a:effectLst/>
                              <a:latin typeface="+mj-lt"/>
                              <a:ea typeface="+mn-ea"/>
                              <a:cs typeface="Times New Roman" panose="02020603050405020304" pitchFamily="18" charset="0"/>
                            </a:rPr>
                            <a:t>✓</a:t>
                          </a: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latin typeface="+mj-lt"/>
                              <a:cs typeface="Times New Roman" panose="0202060305040502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17327748"/>
                      </a:ext>
                    </a:extLst>
                  </a:tr>
                  <a:tr h="518160">
                    <a:tc>
                      <a:txBody>
                        <a:bodyPr/>
                        <a:lstStyle/>
                        <a:p>
                          <a:pPr algn="ctr"/>
                          <a:r>
                            <a:rPr lang="en-US" sz="2800" b="0" i="0">
                              <a:solidFill>
                                <a:schemeClr val="tx1"/>
                              </a:solidFill>
                              <a:effectLst/>
                              <a:latin typeface="+mj-lt"/>
                              <a:cs typeface="Arial" panose="020B0604020202020204" pitchFamily="34" charset="0"/>
                            </a:rPr>
                            <a:t>✓</a:t>
                          </a:r>
                          <a:endParaRPr lang="en-US" sz="2800" i="0" baseline="-25000" dirty="0">
                            <a:solidFill>
                              <a:schemeClr val="tx1"/>
                            </a:solidFill>
                            <a:latin typeface="+mj-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i="0" baseline="-250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kern="1200" dirty="0">
                              <a:solidFill>
                                <a:schemeClr val="tx1"/>
                              </a:solidFill>
                              <a:effectLst/>
                              <a:latin typeface="+mj-lt"/>
                              <a:ea typeface="+mn-ea"/>
                              <a:cs typeface="Times New Roman" panose="02020603050405020304" pitchFamily="18" charset="0"/>
                            </a:rPr>
                            <a:t>✓</a:t>
                          </a: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latin typeface="+mj-lt"/>
                              <a:cs typeface="Times New Roman" panose="02020603050405020304" pitchFamily="18" charset="0"/>
                            </a:rPr>
                            <a:t>0.8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19688857"/>
                      </a:ext>
                    </a:extLst>
                  </a:tr>
                  <a:tr h="518160">
                    <a:tc>
                      <a:txBody>
                        <a:bodyPr/>
                        <a:lstStyle/>
                        <a:p>
                          <a:pPr algn="ctr"/>
                          <a:r>
                            <a:rPr lang="en-US" sz="2800" b="0" i="0" dirty="0">
                              <a:solidFill>
                                <a:schemeClr val="tx1"/>
                              </a:solidFill>
                              <a:effectLst/>
                              <a:latin typeface="+mj-lt"/>
                              <a:cs typeface="Arial" panose="020B0604020202020204" pitchFamily="34" charset="0"/>
                            </a:rPr>
                            <a:t>✓</a:t>
                          </a:r>
                          <a:endParaRPr lang="en-US" sz="2800" i="0" baseline="-25000" dirty="0">
                            <a:solidFill>
                              <a:schemeClr val="tx1"/>
                            </a:solidFill>
                            <a:latin typeface="+mj-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i="0" baseline="-250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kern="1200" dirty="0">
                              <a:solidFill>
                                <a:schemeClr val="tx1"/>
                              </a:solidFill>
                              <a:effectLst/>
                              <a:latin typeface="+mj-lt"/>
                              <a:ea typeface="+mn-ea"/>
                              <a:cs typeface="Times New Roman" panose="02020603050405020304" pitchFamily="18" charset="0"/>
                            </a:rPr>
                            <a:t>✓</a:t>
                          </a: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latin typeface="+mj-lt"/>
                              <a:cs typeface="Times New Roman" panose="02020603050405020304" pitchFamily="18"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4943717"/>
                      </a:ext>
                    </a:extLst>
                  </a:tr>
                  <a:tr h="457200">
                    <a:tc>
                      <a:txBody>
                        <a:bodyPr/>
                        <a:lstStyle/>
                        <a:p>
                          <a:pPr algn="ctr"/>
                          <a:endParaRPr lang="en-US" sz="2800" i="0" baseline="-25000" dirty="0">
                            <a:solidFill>
                              <a:schemeClr val="tx1"/>
                            </a:solidFill>
                            <a:latin typeface="+mj-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dirty="0">
                              <a:solidFill>
                                <a:schemeClr val="tx1"/>
                              </a:solidFill>
                              <a:effectLst/>
                              <a:latin typeface="+mj-lt"/>
                              <a:cs typeface="Times New Roman" panose="02020603050405020304" pitchFamily="18" charset="0"/>
                            </a:rPr>
                            <a:t>✓</a:t>
                          </a:r>
                          <a:endParaRPr lang="en-US" sz="2400" i="0" baseline="-250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kern="1200" dirty="0">
                              <a:solidFill>
                                <a:schemeClr val="tx1"/>
                              </a:solidFill>
                              <a:effectLst/>
                              <a:latin typeface="+mj-lt"/>
                              <a:ea typeface="+mn-ea"/>
                              <a:cs typeface="Times New Roman" panose="02020603050405020304" pitchFamily="18" charset="0"/>
                            </a:rPr>
                            <a:t>✓</a:t>
                          </a: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latin typeface="+mj-lt"/>
                              <a:cs typeface="Times New Roman" panose="0202060305040502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8576539"/>
                      </a:ext>
                    </a:extLst>
                  </a:tr>
                  <a:tr h="457200">
                    <a:tc>
                      <a:txBody>
                        <a:bodyPr/>
                        <a:lstStyle/>
                        <a:p>
                          <a:pPr algn="ctr"/>
                          <a:endParaRPr lang="en-US" sz="2800" i="0" baseline="-25000" dirty="0">
                            <a:solidFill>
                              <a:schemeClr val="tx1"/>
                            </a:solidFill>
                            <a:latin typeface="+mj-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dirty="0">
                              <a:solidFill>
                                <a:schemeClr val="tx1"/>
                              </a:solidFill>
                              <a:effectLst/>
                              <a:latin typeface="+mj-lt"/>
                              <a:cs typeface="Times New Roman" panose="02020603050405020304" pitchFamily="18" charset="0"/>
                            </a:rPr>
                            <a:t>✓</a:t>
                          </a:r>
                          <a:endParaRPr lang="en-US" sz="2400" i="0" baseline="-250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kern="1200" dirty="0">
                              <a:solidFill>
                                <a:schemeClr val="tx1"/>
                              </a:solidFill>
                              <a:effectLst/>
                              <a:latin typeface="+mj-lt"/>
                              <a:ea typeface="+mn-ea"/>
                              <a:cs typeface="Times New Roman" panose="02020603050405020304" pitchFamily="18" charset="0"/>
                            </a:rPr>
                            <a:t>✓</a:t>
                          </a: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latin typeface="+mj-lt"/>
                              <a:cs typeface="Times New Roman" panose="02020603050405020304" pitchFamily="18" charset="0"/>
                            </a:rPr>
                            <a:t>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9684414"/>
                      </a:ext>
                    </a:extLst>
                  </a:tr>
                  <a:tr h="457200">
                    <a:tc>
                      <a:txBody>
                        <a:bodyPr/>
                        <a:lstStyle/>
                        <a:p>
                          <a:pPr algn="ctr"/>
                          <a:endParaRPr lang="en-US" sz="2800" baseline="-25000" dirty="0">
                            <a:solidFill>
                              <a:schemeClr val="tx1"/>
                            </a:solidFill>
                            <a:latin typeface="+mj-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dirty="0">
                              <a:solidFill>
                                <a:schemeClr val="tx1"/>
                              </a:solidFill>
                              <a:effectLst/>
                              <a:latin typeface="+mj-lt"/>
                              <a:cs typeface="Times New Roman" panose="02020603050405020304" pitchFamily="18" charset="0"/>
                            </a:rPr>
                            <a:t>✓</a:t>
                          </a:r>
                          <a:endParaRPr lang="en-US" sz="2400" baseline="-250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b="0" i="0" kern="1200" dirty="0">
                              <a:solidFill>
                                <a:schemeClr val="tx1"/>
                              </a:solidFill>
                              <a:effectLst/>
                              <a:latin typeface="+mj-lt"/>
                              <a:ea typeface="+mn-ea"/>
                              <a:cs typeface="Times New Roman" panose="02020603050405020304" pitchFamily="18" charset="0"/>
                            </a:rPr>
                            <a:t>✓</a:t>
                          </a:r>
                          <a:endParaRPr lang="en-US" sz="2400" dirty="0">
                            <a:solidFill>
                              <a:schemeClr val="tx1"/>
                            </a:solidFill>
                            <a:latin typeface="+mj-lt"/>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400" dirty="0">
                              <a:solidFill>
                                <a:schemeClr val="tx1"/>
                              </a:solidFill>
                              <a:latin typeface="+mj-lt"/>
                              <a:cs typeface="Times New Roman" panose="02020603050405020304" pitchFamily="18" charset="0"/>
                            </a:rPr>
                            <a:t>0.5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8048391"/>
                      </a:ext>
                    </a:extLst>
                  </a:tr>
                </a:tbl>
              </a:graphicData>
            </a:graphic>
          </p:graphicFrame>
        </mc:Fallback>
      </mc:AlternateContent>
      <p:cxnSp>
        <p:nvCxnSpPr>
          <p:cNvPr id="16" name="Straight Connector 15">
            <a:extLst>
              <a:ext uri="{FF2B5EF4-FFF2-40B4-BE49-F238E27FC236}">
                <a16:creationId xmlns:a16="http://schemas.microsoft.com/office/drawing/2014/main" id="{37EC37E3-944A-8192-EE5C-15497803840B}"/>
              </a:ext>
            </a:extLst>
          </p:cNvPr>
          <p:cNvCxnSpPr/>
          <p:nvPr/>
        </p:nvCxnSpPr>
        <p:spPr>
          <a:xfrm>
            <a:off x="10210800" y="3390900"/>
            <a:ext cx="0" cy="6324600"/>
          </a:xfrm>
          <a:prstGeom prst="line">
            <a:avLst/>
          </a:prstGeom>
          <a:ln>
            <a:solidFill>
              <a:srgbClr val="0C79E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394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E2EF5-82A3-8FBC-1493-96FAD9CFEBAB}"/>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CA161E41-3CB5-27A5-760C-7408A66DF2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DAA7D08C-211F-864C-70D1-6830E274F0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EC52744E-BF3B-AAF8-A5D1-89AE705F48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48928CCF-897F-11CC-20FB-AB2882DF920A}"/>
              </a:ext>
            </a:extLst>
          </p:cNvPr>
          <p:cNvSpPr>
            <a:spLocks noGrp="1"/>
          </p:cNvSpPr>
          <p:nvPr>
            <p:ph type="title"/>
          </p:nvPr>
        </p:nvSpPr>
        <p:spPr>
          <a:xfrm>
            <a:off x="7543800" y="348146"/>
            <a:ext cx="10177462" cy="1115690"/>
          </a:xfrm>
        </p:spPr>
        <p:txBody>
          <a:bodyPr/>
          <a:lstStyle/>
          <a:p>
            <a:r>
              <a:rPr lang="en-US" dirty="0"/>
              <a:t>Load Testing Project</a:t>
            </a:r>
          </a:p>
        </p:txBody>
      </p:sp>
      <p:pic>
        <p:nvPicPr>
          <p:cNvPr id="5" name="Picture 4">
            <a:extLst>
              <a:ext uri="{FF2B5EF4-FFF2-40B4-BE49-F238E27FC236}">
                <a16:creationId xmlns:a16="http://schemas.microsoft.com/office/drawing/2014/main" id="{3803E67C-552E-C265-A47C-3674B31C7F08}"/>
              </a:ext>
            </a:extLst>
          </p:cNvPr>
          <p:cNvPicPr>
            <a:picLocks noChangeAspect="1"/>
          </p:cNvPicPr>
          <p:nvPr/>
        </p:nvPicPr>
        <p:blipFill>
          <a:blip r:embed="rId5"/>
          <a:stretch>
            <a:fillRect/>
          </a:stretch>
        </p:blipFill>
        <p:spPr>
          <a:xfrm>
            <a:off x="396240" y="2400300"/>
            <a:ext cx="14538960" cy="6976562"/>
          </a:xfrm>
          <a:prstGeom prst="rect">
            <a:avLst/>
          </a:prstGeom>
        </p:spPr>
      </p:pic>
    </p:spTree>
    <p:extLst>
      <p:ext uri="{BB962C8B-B14F-4D97-AF65-F5344CB8AC3E}">
        <p14:creationId xmlns:p14="http://schemas.microsoft.com/office/powerpoint/2010/main" val="1290024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FD035-38E2-6FC0-7569-58D1DE81B64F}"/>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6CDA3B8-D326-3503-77CD-C0AA11AB367B}"/>
              </a:ext>
            </a:extLst>
          </p:cNvPr>
          <p:cNvPicPr>
            <a:picLocks noChangeAspect="1"/>
          </p:cNvPicPr>
          <p:nvPr/>
        </p:nvPicPr>
        <p:blipFill>
          <a:blip r:embed="rId2"/>
          <a:stretch>
            <a:fillRect/>
          </a:stretch>
        </p:blipFill>
        <p:spPr>
          <a:xfrm>
            <a:off x="-45720" y="-3802"/>
            <a:ext cx="18379440" cy="10294605"/>
          </a:xfrm>
          <a:prstGeom prst="rect">
            <a:avLst/>
          </a:prstGeom>
          <a:ln w="50800">
            <a:noFill/>
          </a:ln>
        </p:spPr>
      </p:pic>
      <p:pic>
        <p:nvPicPr>
          <p:cNvPr id="6147" name="object 3">
            <a:extLst>
              <a:ext uri="{FF2B5EF4-FFF2-40B4-BE49-F238E27FC236}">
                <a16:creationId xmlns:a16="http://schemas.microsoft.com/office/drawing/2014/main" id="{5B988232-3AC4-EE1A-0534-6FCAFBADE8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BA701170-7877-8BA6-6FCC-399C99235C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AD6426F8-2EAB-806F-94AC-FAB4A53417CF}"/>
              </a:ext>
            </a:extLst>
          </p:cNvPr>
          <p:cNvSpPr txBox="1"/>
          <p:nvPr/>
        </p:nvSpPr>
        <p:spPr>
          <a:xfrm>
            <a:off x="-12541" y="0"/>
            <a:ext cx="18313082" cy="769441"/>
          </a:xfrm>
          <a:prstGeom prst="rect">
            <a:avLst/>
          </a:prstGeom>
          <a:gradFill>
            <a:gsLst>
              <a:gs pos="0">
                <a:srgbClr val="0C79EE"/>
              </a:gs>
              <a:gs pos="100000">
                <a:srgbClr val="7FAAEA"/>
              </a:gs>
            </a:gsLst>
            <a:lin ang="5400000" scaled="1"/>
          </a:gradFill>
          <a:ln>
            <a:noFill/>
          </a:ln>
        </p:spPr>
        <p:txBody>
          <a:bodyPr wrap="square">
            <a:spAutoFit/>
          </a:bodyPr>
          <a:lstStyle/>
          <a:p>
            <a:pPr algn="ctr"/>
            <a:r>
              <a:rPr lang="en-US" sz="4400" dirty="0">
                <a:solidFill>
                  <a:schemeClr val="bg1"/>
                </a:solidFill>
                <a:effectLst/>
                <a:ea typeface="Calibri" panose="020F0502020204030204" pitchFamily="34" charset="0"/>
                <a:cs typeface="Times New Roman" panose="02020603050405020304" pitchFamily="18" charset="0"/>
              </a:rPr>
              <a:t>Case Study: Little Beech Creek Bridge</a:t>
            </a:r>
            <a:endParaRPr lang="en-US" sz="4400" dirty="0">
              <a:solidFill>
                <a:schemeClr val="bg1"/>
              </a:solidFill>
              <a:cs typeface="Times New Roman" panose="02020603050405020304" pitchFamily="18" charset="0"/>
            </a:endParaRPr>
          </a:p>
        </p:txBody>
      </p:sp>
      <p:sp>
        <p:nvSpPr>
          <p:cNvPr id="10" name="Rectangle: Rounded Corners 9">
            <a:extLst>
              <a:ext uri="{FF2B5EF4-FFF2-40B4-BE49-F238E27FC236}">
                <a16:creationId xmlns:a16="http://schemas.microsoft.com/office/drawing/2014/main" id="{4F274377-B648-70F2-6967-D7E379C25F9D}"/>
              </a:ext>
            </a:extLst>
          </p:cNvPr>
          <p:cNvSpPr>
            <a:spLocks noChangeAspect="1"/>
          </p:cNvSpPr>
          <p:nvPr/>
        </p:nvSpPr>
        <p:spPr>
          <a:xfrm>
            <a:off x="152400" y="1305594"/>
            <a:ext cx="6477000" cy="2816352"/>
          </a:xfrm>
          <a:prstGeom prst="roundRect">
            <a:avLst/>
          </a:prstGeom>
          <a:solidFill>
            <a:srgbClr val="0C79E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dirty="0">
                <a:cs typeface="Times New Roman" panose="02020603050405020304" pitchFamily="18" charset="0"/>
              </a:rPr>
              <a:t>Constructed: 	   1981</a:t>
            </a:r>
          </a:p>
          <a:p>
            <a:r>
              <a:rPr lang="en-US" sz="3200" dirty="0">
                <a:cs typeface="Times New Roman" panose="02020603050405020304" pitchFamily="18" charset="0"/>
              </a:rPr>
              <a:t>Carries: 		   KY-248</a:t>
            </a:r>
          </a:p>
          <a:p>
            <a:r>
              <a:rPr lang="en-US" sz="3200" dirty="0">
                <a:cs typeface="Times New Roman" panose="02020603050405020304" pitchFamily="18" charset="0"/>
              </a:rPr>
              <a:t>Crosses: 		   Little Beech Creek</a:t>
            </a:r>
          </a:p>
          <a:p>
            <a:r>
              <a:rPr lang="en-US" sz="3200" dirty="0">
                <a:cs typeface="Times New Roman" panose="02020603050405020304" pitchFamily="18" charset="0"/>
              </a:rPr>
              <a:t>Traffic Lanes:         2</a:t>
            </a:r>
          </a:p>
          <a:p>
            <a:r>
              <a:rPr lang="en-US" sz="3200" dirty="0">
                <a:cs typeface="Times New Roman" panose="02020603050405020304" pitchFamily="18" charset="0"/>
              </a:rPr>
              <a:t>ADT: 	              	   2,298 cars/day</a:t>
            </a:r>
          </a:p>
        </p:txBody>
      </p:sp>
      <p:pic>
        <p:nvPicPr>
          <p:cNvPr id="11" name="Picture 10">
            <a:extLst>
              <a:ext uri="{FF2B5EF4-FFF2-40B4-BE49-F238E27FC236}">
                <a16:creationId xmlns:a16="http://schemas.microsoft.com/office/drawing/2014/main" id="{C2B94F1D-4A08-4AD8-C8C2-45D110A1FD8C}"/>
              </a:ext>
            </a:extLst>
          </p:cNvPr>
          <p:cNvPicPr>
            <a:picLocks noChangeAspect="1"/>
          </p:cNvPicPr>
          <p:nvPr/>
        </p:nvPicPr>
        <p:blipFill>
          <a:blip r:embed="rId5"/>
          <a:stretch>
            <a:fillRect/>
          </a:stretch>
        </p:blipFill>
        <p:spPr>
          <a:xfrm>
            <a:off x="1524000" y="5159829"/>
            <a:ext cx="3352800" cy="4240305"/>
          </a:xfrm>
          <a:prstGeom prst="rect">
            <a:avLst/>
          </a:prstGeom>
        </p:spPr>
      </p:pic>
    </p:spTree>
    <p:extLst>
      <p:ext uri="{BB962C8B-B14F-4D97-AF65-F5344CB8AC3E}">
        <p14:creationId xmlns:p14="http://schemas.microsoft.com/office/powerpoint/2010/main" val="1966562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BA63C-99A3-0218-0EB6-C58574479417}"/>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C43F9196-236D-0759-8350-B644AE356A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9754F122-2FF6-6724-9750-B5A64B3562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9F58352D-3E41-64A2-1E5A-BE9044D94D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C241DE7C-BB7F-5349-A1FC-77F2220BD4EE}"/>
              </a:ext>
            </a:extLst>
          </p:cNvPr>
          <p:cNvSpPr>
            <a:spLocks noGrp="1"/>
          </p:cNvSpPr>
          <p:nvPr>
            <p:ph type="title"/>
          </p:nvPr>
        </p:nvSpPr>
        <p:spPr>
          <a:xfrm>
            <a:off x="7543800" y="348146"/>
            <a:ext cx="10177462" cy="1115690"/>
          </a:xfrm>
        </p:spPr>
        <p:txBody>
          <a:bodyPr/>
          <a:lstStyle/>
          <a:p>
            <a:r>
              <a:rPr lang="en-US" dirty="0"/>
              <a:t>Instrumentation</a:t>
            </a:r>
          </a:p>
        </p:txBody>
      </p:sp>
      <p:grpSp>
        <p:nvGrpSpPr>
          <p:cNvPr id="9" name="Group 8">
            <a:extLst>
              <a:ext uri="{FF2B5EF4-FFF2-40B4-BE49-F238E27FC236}">
                <a16:creationId xmlns:a16="http://schemas.microsoft.com/office/drawing/2014/main" id="{C709D6AD-955E-D3F8-C465-FC37EA090FF6}"/>
              </a:ext>
            </a:extLst>
          </p:cNvPr>
          <p:cNvGrpSpPr/>
          <p:nvPr/>
        </p:nvGrpSpPr>
        <p:grpSpPr>
          <a:xfrm>
            <a:off x="228600" y="1562100"/>
            <a:ext cx="3581400" cy="8077200"/>
            <a:chOff x="609600" y="2476500"/>
            <a:chExt cx="2551270" cy="6858000"/>
          </a:xfrm>
        </p:grpSpPr>
        <p:pic>
          <p:nvPicPr>
            <p:cNvPr id="5" name="Picture 4">
              <a:extLst>
                <a:ext uri="{FF2B5EF4-FFF2-40B4-BE49-F238E27FC236}">
                  <a16:creationId xmlns:a16="http://schemas.microsoft.com/office/drawing/2014/main" id="{681EC00C-F2D1-8698-B91A-D3FE5A64B43F}"/>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Effect>
                        <a14:brightnessContrast bright="25000"/>
                      </a14:imgEffect>
                    </a14:imgLayer>
                  </a14:imgProps>
                </a:ext>
                <a:ext uri="{28A0092B-C50C-407E-A947-70E740481C1C}">
                  <a14:useLocalDpi xmlns:a14="http://schemas.microsoft.com/office/drawing/2010/main" val="0"/>
                </a:ext>
              </a:extLst>
            </a:blip>
            <a:srcRect l="42500" t="16296" r="42361" b="29444"/>
            <a:stretch>
              <a:fillRect/>
            </a:stretch>
          </p:blipFill>
          <p:spPr>
            <a:xfrm>
              <a:off x="609600" y="2476500"/>
              <a:ext cx="2551270" cy="6858000"/>
            </a:xfrm>
            <a:prstGeom prst="rect">
              <a:avLst/>
            </a:prstGeom>
            <a:ln w="57150">
              <a:solidFill>
                <a:srgbClr val="F38611"/>
              </a:solidFill>
            </a:ln>
          </p:spPr>
        </p:pic>
        <p:sp>
          <p:nvSpPr>
            <p:cNvPr id="6" name="Rectangle: Rounded Corners 12">
              <a:extLst>
                <a:ext uri="{FF2B5EF4-FFF2-40B4-BE49-F238E27FC236}">
                  <a16:creationId xmlns:a16="http://schemas.microsoft.com/office/drawing/2014/main" id="{0D9A307A-BBBA-B914-582D-2153BB52E839}"/>
                </a:ext>
              </a:extLst>
            </p:cNvPr>
            <p:cNvSpPr/>
            <p:nvPr/>
          </p:nvSpPr>
          <p:spPr>
            <a:xfrm>
              <a:off x="1414584" y="2755851"/>
              <a:ext cx="827089" cy="646733"/>
            </a:xfrm>
            <a:prstGeom prst="roundRect">
              <a:avLst/>
            </a:prstGeom>
            <a:noFill/>
            <a:ln w="38100">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15">
              <a:extLst>
                <a:ext uri="{FF2B5EF4-FFF2-40B4-BE49-F238E27FC236}">
                  <a16:creationId xmlns:a16="http://schemas.microsoft.com/office/drawing/2014/main" id="{4EFEE05B-0F37-A103-16F5-01FCDEFCE605}"/>
                </a:ext>
              </a:extLst>
            </p:cNvPr>
            <p:cNvSpPr/>
            <p:nvPr/>
          </p:nvSpPr>
          <p:spPr>
            <a:xfrm>
              <a:off x="1365370" y="5303241"/>
              <a:ext cx="827089" cy="646733"/>
            </a:xfrm>
            <a:prstGeom prst="roundRect">
              <a:avLst/>
            </a:prstGeom>
            <a:noFill/>
            <a:ln w="38100">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16">
              <a:extLst>
                <a:ext uri="{FF2B5EF4-FFF2-40B4-BE49-F238E27FC236}">
                  <a16:creationId xmlns:a16="http://schemas.microsoft.com/office/drawing/2014/main" id="{59FDAD5C-738B-BB8F-AF68-11F618BAEF20}"/>
                </a:ext>
              </a:extLst>
            </p:cNvPr>
            <p:cNvSpPr/>
            <p:nvPr/>
          </p:nvSpPr>
          <p:spPr>
            <a:xfrm>
              <a:off x="1236784" y="7850631"/>
              <a:ext cx="827089" cy="646733"/>
            </a:xfrm>
            <a:prstGeom prst="roundRect">
              <a:avLst/>
            </a:prstGeom>
            <a:noFill/>
            <a:ln w="38100">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44EE68C8-2ED2-83A5-F76B-EA6F1B2B48B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29200" y="2552700"/>
            <a:ext cx="5029200" cy="3352800"/>
          </a:xfrm>
          <a:prstGeom prst="rect">
            <a:avLst/>
          </a:prstGeom>
        </p:spPr>
      </p:pic>
      <p:pic>
        <p:nvPicPr>
          <p:cNvPr id="12" name="Content Placeholder 10" descr="A computer on a table&#10;&#10;Description automatically generated with medium confidence">
            <a:extLst>
              <a:ext uri="{FF2B5EF4-FFF2-40B4-BE49-F238E27FC236}">
                <a16:creationId xmlns:a16="http://schemas.microsoft.com/office/drawing/2014/main" id="{1B489915-0D9B-CD5C-520F-96A6D7CAA82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4804" r="51652" b="13488"/>
          <a:stretch/>
        </p:blipFill>
        <p:spPr>
          <a:xfrm>
            <a:off x="13919476" y="2095500"/>
            <a:ext cx="3291840" cy="3254898"/>
          </a:xfrm>
          <a:prstGeom prst="rect">
            <a:avLst/>
          </a:prstGeom>
        </p:spPr>
      </p:pic>
      <p:grpSp>
        <p:nvGrpSpPr>
          <p:cNvPr id="13" name="Group 12">
            <a:extLst>
              <a:ext uri="{FF2B5EF4-FFF2-40B4-BE49-F238E27FC236}">
                <a16:creationId xmlns:a16="http://schemas.microsoft.com/office/drawing/2014/main" id="{F17302A1-937B-ADD6-027B-70D8D0E8C141}"/>
              </a:ext>
            </a:extLst>
          </p:cNvPr>
          <p:cNvGrpSpPr/>
          <p:nvPr/>
        </p:nvGrpSpPr>
        <p:grpSpPr>
          <a:xfrm rot="900000">
            <a:off x="7545458" y="6082964"/>
            <a:ext cx="942237" cy="1143000"/>
            <a:chOff x="9344551" y="2752016"/>
            <a:chExt cx="942237" cy="1143000"/>
          </a:xfrm>
          <a:solidFill>
            <a:srgbClr val="0051A4"/>
          </a:solidFill>
        </p:grpSpPr>
        <p:sp>
          <p:nvSpPr>
            <p:cNvPr id="14" name="Moon 13">
              <a:extLst>
                <a:ext uri="{FF2B5EF4-FFF2-40B4-BE49-F238E27FC236}">
                  <a16:creationId xmlns:a16="http://schemas.microsoft.com/office/drawing/2014/main" id="{E0BCC0E1-1D08-4A1D-5373-274F0FFE7494}"/>
                </a:ext>
              </a:extLst>
            </p:cNvPr>
            <p:cNvSpPr/>
            <p:nvPr/>
          </p:nvSpPr>
          <p:spPr>
            <a:xfrm flipH="1">
              <a:off x="9344551" y="3090468"/>
              <a:ext cx="228600" cy="457200"/>
            </a:xfrm>
            <a:prstGeom prst="moon">
              <a:avLst/>
            </a:prstGeom>
            <a:grpFill/>
            <a:ln>
              <a:solidFill>
                <a:srgbClr val="0051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Times New Roman" panose="02020603050405020304" pitchFamily="18" charset="0"/>
              </a:endParaRPr>
            </a:p>
          </p:txBody>
        </p:sp>
        <p:sp>
          <p:nvSpPr>
            <p:cNvPr id="15" name="Moon 14">
              <a:extLst>
                <a:ext uri="{FF2B5EF4-FFF2-40B4-BE49-F238E27FC236}">
                  <a16:creationId xmlns:a16="http://schemas.microsoft.com/office/drawing/2014/main" id="{44288E8D-3958-0ADF-60CD-CDC4BD11EF79}"/>
                </a:ext>
              </a:extLst>
            </p:cNvPr>
            <p:cNvSpPr/>
            <p:nvPr/>
          </p:nvSpPr>
          <p:spPr>
            <a:xfrm flipH="1">
              <a:off x="9518287" y="2861868"/>
              <a:ext cx="347472" cy="914400"/>
            </a:xfrm>
            <a:prstGeom prst="moon">
              <a:avLst/>
            </a:prstGeom>
            <a:grpFill/>
            <a:ln>
              <a:solidFill>
                <a:srgbClr val="0051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Times New Roman" panose="02020603050405020304" pitchFamily="18" charset="0"/>
              </a:endParaRPr>
            </a:p>
          </p:txBody>
        </p:sp>
        <p:sp>
          <p:nvSpPr>
            <p:cNvPr id="16" name="Moon 15">
              <a:extLst>
                <a:ext uri="{FF2B5EF4-FFF2-40B4-BE49-F238E27FC236}">
                  <a16:creationId xmlns:a16="http://schemas.microsoft.com/office/drawing/2014/main" id="{5A2E06C8-E1B5-0AC3-562E-1EF55DDD8CD3}"/>
                </a:ext>
              </a:extLst>
            </p:cNvPr>
            <p:cNvSpPr/>
            <p:nvPr/>
          </p:nvSpPr>
          <p:spPr>
            <a:xfrm flipH="1">
              <a:off x="9829588" y="2752016"/>
              <a:ext cx="457200" cy="1143000"/>
            </a:xfrm>
            <a:prstGeom prst="moon">
              <a:avLst/>
            </a:prstGeom>
            <a:grpFill/>
            <a:ln>
              <a:solidFill>
                <a:srgbClr val="0051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Times New Roman" panose="02020603050405020304" pitchFamily="18" charset="0"/>
              </a:endParaRPr>
            </a:p>
          </p:txBody>
        </p:sp>
      </p:grpSp>
      <p:grpSp>
        <p:nvGrpSpPr>
          <p:cNvPr id="17" name="Group 16">
            <a:extLst>
              <a:ext uri="{FF2B5EF4-FFF2-40B4-BE49-F238E27FC236}">
                <a16:creationId xmlns:a16="http://schemas.microsoft.com/office/drawing/2014/main" id="{DEF8D3FE-8B1D-278F-8CA2-55C3A61E9A90}"/>
              </a:ext>
            </a:extLst>
          </p:cNvPr>
          <p:cNvGrpSpPr/>
          <p:nvPr/>
        </p:nvGrpSpPr>
        <p:grpSpPr>
          <a:xfrm rot="19800000">
            <a:off x="12130752" y="5005429"/>
            <a:ext cx="942237" cy="1143000"/>
            <a:chOff x="9344551" y="2752016"/>
            <a:chExt cx="942237" cy="1143000"/>
          </a:xfrm>
          <a:solidFill>
            <a:srgbClr val="7FAAEA"/>
          </a:solidFill>
        </p:grpSpPr>
        <p:sp>
          <p:nvSpPr>
            <p:cNvPr id="18" name="Moon 17">
              <a:extLst>
                <a:ext uri="{FF2B5EF4-FFF2-40B4-BE49-F238E27FC236}">
                  <a16:creationId xmlns:a16="http://schemas.microsoft.com/office/drawing/2014/main" id="{89D9C756-3AA5-7C01-3355-93278057BA79}"/>
                </a:ext>
              </a:extLst>
            </p:cNvPr>
            <p:cNvSpPr/>
            <p:nvPr/>
          </p:nvSpPr>
          <p:spPr>
            <a:xfrm flipH="1">
              <a:off x="9344551" y="3090468"/>
              <a:ext cx="228600" cy="457200"/>
            </a:xfrm>
            <a:prstGeom prst="moon">
              <a:avLst/>
            </a:prstGeom>
            <a:grpFill/>
            <a:ln>
              <a:solidFill>
                <a:srgbClr val="7F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Times New Roman" panose="02020603050405020304" pitchFamily="18" charset="0"/>
              </a:endParaRPr>
            </a:p>
          </p:txBody>
        </p:sp>
        <p:sp>
          <p:nvSpPr>
            <p:cNvPr id="19" name="Moon 18">
              <a:extLst>
                <a:ext uri="{FF2B5EF4-FFF2-40B4-BE49-F238E27FC236}">
                  <a16:creationId xmlns:a16="http://schemas.microsoft.com/office/drawing/2014/main" id="{8965159E-9BDA-DC42-9C90-A7E4EBFF9D56}"/>
                </a:ext>
              </a:extLst>
            </p:cNvPr>
            <p:cNvSpPr/>
            <p:nvPr/>
          </p:nvSpPr>
          <p:spPr>
            <a:xfrm flipH="1">
              <a:off x="9518287" y="2861868"/>
              <a:ext cx="347472" cy="914400"/>
            </a:xfrm>
            <a:prstGeom prst="moon">
              <a:avLst/>
            </a:prstGeom>
            <a:grpFill/>
            <a:ln>
              <a:solidFill>
                <a:srgbClr val="7F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Times New Roman" panose="02020603050405020304" pitchFamily="18" charset="0"/>
              </a:endParaRPr>
            </a:p>
          </p:txBody>
        </p:sp>
        <p:sp>
          <p:nvSpPr>
            <p:cNvPr id="20" name="Moon 19">
              <a:extLst>
                <a:ext uri="{FF2B5EF4-FFF2-40B4-BE49-F238E27FC236}">
                  <a16:creationId xmlns:a16="http://schemas.microsoft.com/office/drawing/2014/main" id="{786A0441-C6B2-03A9-B99A-9285F9C10EE5}"/>
                </a:ext>
              </a:extLst>
            </p:cNvPr>
            <p:cNvSpPr/>
            <p:nvPr/>
          </p:nvSpPr>
          <p:spPr>
            <a:xfrm flipH="1">
              <a:off x="9829588" y="2752016"/>
              <a:ext cx="457200" cy="1143000"/>
            </a:xfrm>
            <a:prstGeom prst="moon">
              <a:avLst/>
            </a:prstGeom>
            <a:grpFill/>
            <a:ln>
              <a:solidFill>
                <a:srgbClr val="7FA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Times New Roman" panose="02020603050405020304" pitchFamily="18" charset="0"/>
              </a:endParaRPr>
            </a:p>
          </p:txBody>
        </p:sp>
      </p:grpSp>
      <p:pic>
        <p:nvPicPr>
          <p:cNvPr id="21" name="Picture 20" descr="A white box with black buttons and a black cable on the ground&#10;&#10;Description automatically generated with medium confidence">
            <a:extLst>
              <a:ext uri="{FF2B5EF4-FFF2-40B4-BE49-F238E27FC236}">
                <a16:creationId xmlns:a16="http://schemas.microsoft.com/office/drawing/2014/main" id="{A5171D31-D898-4924-06AE-02F06D59A349}"/>
              </a:ext>
            </a:extLst>
          </p:cNvPr>
          <p:cNvPicPr>
            <a:picLocks noChangeAspect="1"/>
          </p:cNvPicPr>
          <p:nvPr/>
        </p:nvPicPr>
        <p:blipFill>
          <a:blip r:embed="rId9"/>
          <a:stretch>
            <a:fillRect/>
          </a:stretch>
        </p:blipFill>
        <p:spPr>
          <a:xfrm rot="5400000">
            <a:off x="10079169" y="6815979"/>
            <a:ext cx="3737985" cy="2803488"/>
          </a:xfrm>
          <a:prstGeom prst="rect">
            <a:avLst/>
          </a:prstGeom>
        </p:spPr>
      </p:pic>
      <p:sp>
        <p:nvSpPr>
          <p:cNvPr id="23" name="TextBox 22">
            <a:extLst>
              <a:ext uri="{FF2B5EF4-FFF2-40B4-BE49-F238E27FC236}">
                <a16:creationId xmlns:a16="http://schemas.microsoft.com/office/drawing/2014/main" id="{DE17DC50-3B02-B2A7-16FA-0E4C1468F1AC}"/>
              </a:ext>
            </a:extLst>
          </p:cNvPr>
          <p:cNvSpPr txBox="1"/>
          <p:nvPr/>
        </p:nvSpPr>
        <p:spPr>
          <a:xfrm>
            <a:off x="5029199" y="5405355"/>
            <a:ext cx="5031409" cy="523220"/>
          </a:xfrm>
          <a:prstGeom prst="rect">
            <a:avLst/>
          </a:prstGeom>
          <a:gradFill>
            <a:gsLst>
              <a:gs pos="0">
                <a:srgbClr val="0051A4">
                  <a:alpha val="25000"/>
                </a:srgbClr>
              </a:gs>
              <a:gs pos="100000">
                <a:srgbClr val="7FAAEA"/>
              </a:gs>
            </a:gsLst>
            <a:lin ang="5400000" scaled="1"/>
          </a:gradFill>
          <a:ln>
            <a:noFill/>
          </a:ln>
        </p:spPr>
        <p:txBody>
          <a:bodyPr wrap="square">
            <a:spAutoFit/>
          </a:bodyPr>
          <a:lstStyle/>
          <a:p>
            <a:pPr algn="ctr"/>
            <a:r>
              <a:rPr lang="en-US" sz="2800" dirty="0">
                <a:solidFill>
                  <a:schemeClr val="bg1"/>
                </a:solidFill>
                <a:effectLst/>
                <a:latin typeface="+mj-lt"/>
                <a:ea typeface="Calibri" panose="020F0502020204030204" pitchFamily="34" charset="0"/>
                <a:cs typeface="Times New Roman" panose="02020603050405020304" pitchFamily="18" charset="0"/>
              </a:rPr>
              <a:t>Nodes</a:t>
            </a:r>
            <a:endParaRPr lang="en-US" sz="1600" dirty="0">
              <a:solidFill>
                <a:schemeClr val="bg1"/>
              </a:solidFill>
              <a:latin typeface="+mj-lt"/>
              <a:cs typeface="Times New Roman" panose="02020603050405020304" pitchFamily="18" charset="0"/>
            </a:endParaRPr>
          </a:p>
        </p:txBody>
      </p:sp>
      <p:sp>
        <p:nvSpPr>
          <p:cNvPr id="24" name="TextBox 23">
            <a:extLst>
              <a:ext uri="{FF2B5EF4-FFF2-40B4-BE49-F238E27FC236}">
                <a16:creationId xmlns:a16="http://schemas.microsoft.com/office/drawing/2014/main" id="{D36BC294-A2F4-D6F5-77A0-671D267BC960}"/>
              </a:ext>
            </a:extLst>
          </p:cNvPr>
          <p:cNvSpPr txBox="1"/>
          <p:nvPr/>
        </p:nvSpPr>
        <p:spPr>
          <a:xfrm>
            <a:off x="10546416" y="9563496"/>
            <a:ext cx="2783881" cy="523220"/>
          </a:xfrm>
          <a:prstGeom prst="rect">
            <a:avLst/>
          </a:prstGeom>
          <a:gradFill>
            <a:gsLst>
              <a:gs pos="0">
                <a:srgbClr val="0051A4">
                  <a:alpha val="25000"/>
                </a:srgbClr>
              </a:gs>
              <a:gs pos="100000">
                <a:srgbClr val="7FAAEA"/>
              </a:gs>
            </a:gsLst>
            <a:lin ang="5400000" scaled="1"/>
          </a:gradFill>
          <a:ln>
            <a:noFill/>
          </a:ln>
        </p:spPr>
        <p:txBody>
          <a:bodyPr wrap="square">
            <a:spAutoFit/>
          </a:bodyPr>
          <a:lstStyle/>
          <a:p>
            <a:pPr algn="ctr"/>
            <a:r>
              <a:rPr lang="en-US" sz="2800" dirty="0">
                <a:solidFill>
                  <a:schemeClr val="bg1"/>
                </a:solidFill>
                <a:effectLst/>
                <a:latin typeface="+mj-lt"/>
                <a:ea typeface="Calibri" panose="020F0502020204030204" pitchFamily="34" charset="0"/>
                <a:cs typeface="Times New Roman" panose="02020603050405020304" pitchFamily="18" charset="0"/>
              </a:rPr>
              <a:t>Base Station</a:t>
            </a:r>
            <a:endParaRPr lang="en-US" sz="2800" dirty="0">
              <a:solidFill>
                <a:schemeClr val="bg1"/>
              </a:solidFill>
              <a:latin typeface="+mj-lt"/>
              <a:cs typeface="Times New Roman" panose="02020603050405020304" pitchFamily="18" charset="0"/>
            </a:endParaRPr>
          </a:p>
        </p:txBody>
      </p:sp>
      <p:sp>
        <p:nvSpPr>
          <p:cNvPr id="25" name="TextBox 24">
            <a:extLst>
              <a:ext uri="{FF2B5EF4-FFF2-40B4-BE49-F238E27FC236}">
                <a16:creationId xmlns:a16="http://schemas.microsoft.com/office/drawing/2014/main" id="{7209FAF9-2C12-AD30-35D2-D7CECBA65508}"/>
              </a:ext>
            </a:extLst>
          </p:cNvPr>
          <p:cNvSpPr txBox="1"/>
          <p:nvPr/>
        </p:nvSpPr>
        <p:spPr>
          <a:xfrm>
            <a:off x="13919476" y="4827178"/>
            <a:ext cx="3291840" cy="523220"/>
          </a:xfrm>
          <a:prstGeom prst="rect">
            <a:avLst/>
          </a:prstGeom>
          <a:gradFill>
            <a:gsLst>
              <a:gs pos="0">
                <a:srgbClr val="0051A4">
                  <a:alpha val="25000"/>
                </a:srgbClr>
              </a:gs>
              <a:gs pos="100000">
                <a:srgbClr val="7FAAEA"/>
              </a:gs>
            </a:gsLst>
            <a:lin ang="5400000" scaled="1"/>
          </a:gradFill>
          <a:ln>
            <a:noFill/>
          </a:ln>
        </p:spPr>
        <p:txBody>
          <a:bodyPr wrap="square">
            <a:spAutoFit/>
          </a:bodyPr>
          <a:lstStyle/>
          <a:p>
            <a:pPr algn="ctr"/>
            <a:r>
              <a:rPr lang="en-US" sz="2800" dirty="0">
                <a:solidFill>
                  <a:schemeClr val="bg1"/>
                </a:solidFill>
                <a:effectLst/>
                <a:latin typeface="+mj-lt"/>
                <a:ea typeface="Calibri" panose="020F0502020204030204" pitchFamily="34" charset="0"/>
                <a:cs typeface="Times New Roman" panose="02020603050405020304" pitchFamily="18" charset="0"/>
              </a:rPr>
              <a:t>STS Live Software</a:t>
            </a:r>
            <a:endParaRPr lang="en-US" sz="2800" dirty="0">
              <a:solidFill>
                <a:schemeClr val="bg1"/>
              </a:solidFill>
              <a:latin typeface="+mj-lt"/>
              <a:cs typeface="Times New Roman" panose="02020603050405020304" pitchFamily="18" charset="0"/>
            </a:endParaRPr>
          </a:p>
        </p:txBody>
      </p:sp>
      <p:sp>
        <p:nvSpPr>
          <p:cNvPr id="30" name="Freeform: Shape 29">
            <a:extLst>
              <a:ext uri="{FF2B5EF4-FFF2-40B4-BE49-F238E27FC236}">
                <a16:creationId xmlns:a16="http://schemas.microsoft.com/office/drawing/2014/main" id="{11615D86-AC75-B495-66E1-FDD99921984F}"/>
              </a:ext>
            </a:extLst>
          </p:cNvPr>
          <p:cNvSpPr/>
          <p:nvPr/>
        </p:nvSpPr>
        <p:spPr>
          <a:xfrm>
            <a:off x="1863634" y="3314407"/>
            <a:ext cx="3169920" cy="6529549"/>
          </a:xfrm>
          <a:custGeom>
            <a:avLst/>
            <a:gdLst>
              <a:gd name="connsiteX0" fmla="*/ 0 w 3169920"/>
              <a:gd name="connsiteY0" fmla="*/ 4050640 h 4243322"/>
              <a:gd name="connsiteX1" fmla="*/ 574766 w 3169920"/>
              <a:gd name="connsiteY1" fmla="*/ 4189977 h 4243322"/>
              <a:gd name="connsiteX2" fmla="*/ 2838995 w 3169920"/>
              <a:gd name="connsiteY2" fmla="*/ 3885177 h 4243322"/>
              <a:gd name="connsiteX3" fmla="*/ 2560320 w 3169920"/>
              <a:gd name="connsiteY3" fmla="*/ 732675 h 4243322"/>
              <a:gd name="connsiteX4" fmla="*/ 3169920 w 3169920"/>
              <a:gd name="connsiteY4" fmla="*/ 27280 h 42433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9920" h="4243322">
                <a:moveTo>
                  <a:pt x="0" y="4050640"/>
                </a:moveTo>
                <a:cubicBezTo>
                  <a:pt x="50800" y="4134097"/>
                  <a:pt x="101600" y="4217554"/>
                  <a:pt x="574766" y="4189977"/>
                </a:cubicBezTo>
                <a:cubicBezTo>
                  <a:pt x="1047932" y="4162400"/>
                  <a:pt x="2508069" y="4461394"/>
                  <a:pt x="2838995" y="3885177"/>
                </a:cubicBezTo>
                <a:cubicBezTo>
                  <a:pt x="3169921" y="3308960"/>
                  <a:pt x="2505166" y="1375658"/>
                  <a:pt x="2560320" y="732675"/>
                </a:cubicBezTo>
                <a:cubicBezTo>
                  <a:pt x="2615474" y="89692"/>
                  <a:pt x="3018971" y="-72869"/>
                  <a:pt x="3169920" y="27280"/>
                </a:cubicBezTo>
              </a:path>
            </a:pathLst>
          </a:custGeom>
          <a:noFill/>
          <a:ln>
            <a:solidFill>
              <a:srgbClr val="A73A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F703A199-1FDF-55F9-B405-AB41071AD423}"/>
              </a:ext>
            </a:extLst>
          </p:cNvPr>
          <p:cNvSpPr/>
          <p:nvPr/>
        </p:nvSpPr>
        <p:spPr>
          <a:xfrm>
            <a:off x="3344091" y="2476500"/>
            <a:ext cx="1698172" cy="7237474"/>
          </a:xfrm>
          <a:custGeom>
            <a:avLst/>
            <a:gdLst>
              <a:gd name="connsiteX0" fmla="*/ 0 w 1698172"/>
              <a:gd name="connsiteY0" fmla="*/ 4884145 h 4938136"/>
              <a:gd name="connsiteX1" fmla="*/ 1166949 w 1698172"/>
              <a:gd name="connsiteY1" fmla="*/ 4318088 h 4938136"/>
              <a:gd name="connsiteX2" fmla="*/ 792480 w 1698172"/>
              <a:gd name="connsiteY2" fmla="*/ 477608 h 4938136"/>
              <a:gd name="connsiteX3" fmla="*/ 1698172 w 1698172"/>
              <a:gd name="connsiteY3" fmla="*/ 190225 h 4938136"/>
            </a:gdLst>
            <a:ahLst/>
            <a:cxnLst>
              <a:cxn ang="0">
                <a:pos x="connsiteX0" y="connsiteY0"/>
              </a:cxn>
              <a:cxn ang="0">
                <a:pos x="connsiteX1" y="connsiteY1"/>
              </a:cxn>
              <a:cxn ang="0">
                <a:pos x="connsiteX2" y="connsiteY2"/>
              </a:cxn>
              <a:cxn ang="0">
                <a:pos x="connsiteX3" y="connsiteY3"/>
              </a:cxn>
            </a:cxnLst>
            <a:rect l="l" t="t" r="r" b="b"/>
            <a:pathLst>
              <a:path w="1698172" h="4938136">
                <a:moveTo>
                  <a:pt x="0" y="4884145"/>
                </a:moveTo>
                <a:cubicBezTo>
                  <a:pt x="517434" y="4968328"/>
                  <a:pt x="1034869" y="5052511"/>
                  <a:pt x="1166949" y="4318088"/>
                </a:cubicBezTo>
                <a:cubicBezTo>
                  <a:pt x="1299029" y="3583665"/>
                  <a:pt x="703943" y="1165585"/>
                  <a:pt x="792480" y="477608"/>
                </a:cubicBezTo>
                <a:cubicBezTo>
                  <a:pt x="881017" y="-210369"/>
                  <a:pt x="1289594" y="-10072"/>
                  <a:pt x="1698172" y="190225"/>
                </a:cubicBezTo>
              </a:path>
            </a:pathLst>
          </a:custGeom>
          <a:noFill/>
          <a:ln>
            <a:solidFill>
              <a:srgbClr val="A73A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85213219-5273-C9DC-B3AC-E8BE6C06A947}"/>
              </a:ext>
            </a:extLst>
          </p:cNvPr>
          <p:cNvSpPr/>
          <p:nvPr/>
        </p:nvSpPr>
        <p:spPr>
          <a:xfrm>
            <a:off x="3823063" y="1714500"/>
            <a:ext cx="2556819" cy="7335884"/>
          </a:xfrm>
          <a:custGeom>
            <a:avLst/>
            <a:gdLst>
              <a:gd name="connsiteX0" fmla="*/ 0 w 2516777"/>
              <a:gd name="connsiteY0" fmla="*/ 4791837 h 4791837"/>
              <a:gd name="connsiteX1" fmla="*/ 426720 w 2516777"/>
              <a:gd name="connsiteY1" fmla="*/ 3511677 h 4791837"/>
              <a:gd name="connsiteX2" fmla="*/ 313508 w 2516777"/>
              <a:gd name="connsiteY2" fmla="*/ 228545 h 4791837"/>
              <a:gd name="connsiteX3" fmla="*/ 2516777 w 2516777"/>
              <a:gd name="connsiteY3" fmla="*/ 542054 h 4791837"/>
            </a:gdLst>
            <a:ahLst/>
            <a:cxnLst>
              <a:cxn ang="0">
                <a:pos x="connsiteX0" y="connsiteY0"/>
              </a:cxn>
              <a:cxn ang="0">
                <a:pos x="connsiteX1" y="connsiteY1"/>
              </a:cxn>
              <a:cxn ang="0">
                <a:pos x="connsiteX2" y="connsiteY2"/>
              </a:cxn>
              <a:cxn ang="0">
                <a:pos x="connsiteX3" y="connsiteY3"/>
              </a:cxn>
            </a:cxnLst>
            <a:rect l="l" t="t" r="r" b="b"/>
            <a:pathLst>
              <a:path w="2516777" h="4791837">
                <a:moveTo>
                  <a:pt x="0" y="4791837"/>
                </a:moveTo>
                <a:cubicBezTo>
                  <a:pt x="187234" y="4532031"/>
                  <a:pt x="374469" y="4272226"/>
                  <a:pt x="426720" y="3511677"/>
                </a:cubicBezTo>
                <a:cubicBezTo>
                  <a:pt x="478971" y="2751128"/>
                  <a:pt x="-34835" y="723482"/>
                  <a:pt x="313508" y="228545"/>
                </a:cubicBezTo>
                <a:cubicBezTo>
                  <a:pt x="661851" y="-266392"/>
                  <a:pt x="1589314" y="137831"/>
                  <a:pt x="2516777" y="542054"/>
                </a:cubicBezTo>
              </a:path>
            </a:pathLst>
          </a:custGeom>
          <a:noFill/>
          <a:ln>
            <a:solidFill>
              <a:srgbClr val="A73A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638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513FE-9383-2EF6-7E9A-C3E94645E8CA}"/>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16FC8181-0098-F6F2-492A-8855B2A36B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FA6388CE-615F-9566-4610-C5010E0E88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56F2B40B-0673-34FB-AB56-242390C352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36DC9DE2-6CDE-DD48-FE36-89DEC17E5AC3}"/>
              </a:ext>
            </a:extLst>
          </p:cNvPr>
          <p:cNvSpPr>
            <a:spLocks noGrp="1"/>
          </p:cNvSpPr>
          <p:nvPr>
            <p:ph type="title"/>
          </p:nvPr>
        </p:nvSpPr>
        <p:spPr>
          <a:xfrm>
            <a:off x="7543800" y="348146"/>
            <a:ext cx="10177462" cy="1115690"/>
          </a:xfrm>
        </p:spPr>
        <p:txBody>
          <a:bodyPr/>
          <a:lstStyle/>
          <a:p>
            <a:r>
              <a:rPr lang="en-US" dirty="0"/>
              <a:t>Load Testing</a:t>
            </a:r>
          </a:p>
        </p:txBody>
      </p:sp>
      <p:pic>
        <p:nvPicPr>
          <p:cNvPr id="5" name="Picture 4">
            <a:extLst>
              <a:ext uri="{FF2B5EF4-FFF2-40B4-BE49-F238E27FC236}">
                <a16:creationId xmlns:a16="http://schemas.microsoft.com/office/drawing/2014/main" id="{41703159-D203-C419-B443-9DB0F0197E73}"/>
              </a:ext>
            </a:extLst>
          </p:cNvPr>
          <p:cNvPicPr>
            <a:picLocks noChangeAspect="1"/>
          </p:cNvPicPr>
          <p:nvPr/>
        </p:nvPicPr>
        <p:blipFill>
          <a:blip r:embed="rId5"/>
          <a:stretch>
            <a:fillRect/>
          </a:stretch>
        </p:blipFill>
        <p:spPr>
          <a:xfrm>
            <a:off x="860425" y="3035840"/>
            <a:ext cx="7772400" cy="4698460"/>
          </a:xfrm>
          <a:prstGeom prst="rect">
            <a:avLst/>
          </a:prstGeom>
        </p:spPr>
      </p:pic>
      <p:pic>
        <p:nvPicPr>
          <p:cNvPr id="6" name="Picture 5">
            <a:extLst>
              <a:ext uri="{FF2B5EF4-FFF2-40B4-BE49-F238E27FC236}">
                <a16:creationId xmlns:a16="http://schemas.microsoft.com/office/drawing/2014/main" id="{19F46241-DA61-C554-097F-0014C6AEF549}"/>
              </a:ext>
            </a:extLst>
          </p:cNvPr>
          <p:cNvPicPr>
            <a:picLocks noChangeAspect="1"/>
          </p:cNvPicPr>
          <p:nvPr/>
        </p:nvPicPr>
        <p:blipFill>
          <a:blip r:embed="rId6"/>
          <a:srcRect/>
          <a:stretch/>
        </p:blipFill>
        <p:spPr>
          <a:xfrm>
            <a:off x="9906000" y="3074025"/>
            <a:ext cx="6400800" cy="4796332"/>
          </a:xfrm>
          <a:prstGeom prst="rect">
            <a:avLst/>
          </a:prstGeom>
        </p:spPr>
      </p:pic>
      <p:sp>
        <p:nvSpPr>
          <p:cNvPr id="7" name="TextBox 6">
            <a:extLst>
              <a:ext uri="{FF2B5EF4-FFF2-40B4-BE49-F238E27FC236}">
                <a16:creationId xmlns:a16="http://schemas.microsoft.com/office/drawing/2014/main" id="{741AB342-BE95-1F8E-F58E-2EBB7048CBDE}"/>
              </a:ext>
            </a:extLst>
          </p:cNvPr>
          <p:cNvSpPr txBox="1"/>
          <p:nvPr/>
        </p:nvSpPr>
        <p:spPr>
          <a:xfrm>
            <a:off x="1828197" y="8704602"/>
            <a:ext cx="5836855" cy="523220"/>
          </a:xfrm>
          <a:prstGeom prst="rect">
            <a:avLst/>
          </a:prstGeom>
          <a:noFill/>
        </p:spPr>
        <p:txBody>
          <a:bodyPr wrap="none" rtlCol="0">
            <a:spAutoFit/>
          </a:bodyPr>
          <a:lstStyle/>
          <a:p>
            <a:pPr algn="ctr"/>
            <a:r>
              <a:rPr lang="en-US" sz="2800" b="1" u="sng" dirty="0">
                <a:cs typeface="Times New Roman" panose="02020603050405020304" pitchFamily="18" charset="0"/>
              </a:rPr>
              <a:t>80 ft Span Controlling Load Case</a:t>
            </a:r>
          </a:p>
        </p:txBody>
      </p:sp>
    </p:spTree>
    <p:extLst>
      <p:ext uri="{BB962C8B-B14F-4D97-AF65-F5344CB8AC3E}">
        <p14:creationId xmlns:p14="http://schemas.microsoft.com/office/powerpoint/2010/main" val="2736664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1B882-0234-0DEF-25D9-4A3D4B531658}"/>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67347564-0392-3088-C6DC-522C554F5F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760927E2-3386-398A-F4FE-9EB168E2F9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E0160196-3FC5-B1D0-B626-A1B7A8EE4A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54DF424B-A4F6-F0FB-63E1-392804262511}"/>
              </a:ext>
            </a:extLst>
          </p:cNvPr>
          <p:cNvSpPr>
            <a:spLocks noGrp="1"/>
          </p:cNvSpPr>
          <p:nvPr>
            <p:ph type="title"/>
          </p:nvPr>
        </p:nvSpPr>
        <p:spPr>
          <a:xfrm>
            <a:off x="7543800" y="348146"/>
            <a:ext cx="10177462" cy="1115690"/>
          </a:xfrm>
        </p:spPr>
        <p:txBody>
          <a:bodyPr/>
          <a:lstStyle/>
          <a:p>
            <a:r>
              <a:rPr lang="en-US" dirty="0"/>
              <a:t>Load Testing</a:t>
            </a:r>
          </a:p>
        </p:txBody>
      </p:sp>
      <p:pic>
        <p:nvPicPr>
          <p:cNvPr id="5" name="Picture 4">
            <a:extLst>
              <a:ext uri="{FF2B5EF4-FFF2-40B4-BE49-F238E27FC236}">
                <a16:creationId xmlns:a16="http://schemas.microsoft.com/office/drawing/2014/main" id="{1D83EEEB-CE5A-3A92-02B4-8473C3762E7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86636" y="3035840"/>
            <a:ext cx="7719977" cy="4698460"/>
          </a:xfrm>
          <a:prstGeom prst="rect">
            <a:avLst/>
          </a:prstGeom>
        </p:spPr>
      </p:pic>
      <p:pic>
        <p:nvPicPr>
          <p:cNvPr id="6" name="Picture 5">
            <a:extLst>
              <a:ext uri="{FF2B5EF4-FFF2-40B4-BE49-F238E27FC236}">
                <a16:creationId xmlns:a16="http://schemas.microsoft.com/office/drawing/2014/main" id="{B9FA5DC6-6867-ADC4-4E7B-9146EB9E6CA5}"/>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906000" y="3319710"/>
            <a:ext cx="6400800" cy="4304962"/>
          </a:xfrm>
          <a:prstGeom prst="rect">
            <a:avLst/>
          </a:prstGeom>
        </p:spPr>
      </p:pic>
      <p:sp>
        <p:nvSpPr>
          <p:cNvPr id="7" name="TextBox 6">
            <a:extLst>
              <a:ext uri="{FF2B5EF4-FFF2-40B4-BE49-F238E27FC236}">
                <a16:creationId xmlns:a16="http://schemas.microsoft.com/office/drawing/2014/main" id="{0BA7E6A7-628A-96F1-BAF4-68A8913AE7FD}"/>
              </a:ext>
            </a:extLst>
          </p:cNvPr>
          <p:cNvSpPr txBox="1"/>
          <p:nvPr/>
        </p:nvSpPr>
        <p:spPr>
          <a:xfrm>
            <a:off x="1828197" y="8704602"/>
            <a:ext cx="5836855" cy="523220"/>
          </a:xfrm>
          <a:prstGeom prst="rect">
            <a:avLst/>
          </a:prstGeom>
          <a:noFill/>
        </p:spPr>
        <p:txBody>
          <a:bodyPr wrap="none" rtlCol="0">
            <a:spAutoFit/>
          </a:bodyPr>
          <a:lstStyle/>
          <a:p>
            <a:pPr algn="ctr"/>
            <a:r>
              <a:rPr lang="en-US" sz="2800" b="1" u="sng" dirty="0">
                <a:cs typeface="Times New Roman" panose="02020603050405020304" pitchFamily="18" charset="0"/>
              </a:rPr>
              <a:t>80 ft Span Controlling Load Case</a:t>
            </a:r>
          </a:p>
        </p:txBody>
      </p:sp>
    </p:spTree>
    <p:extLst>
      <p:ext uri="{BB962C8B-B14F-4D97-AF65-F5344CB8AC3E}">
        <p14:creationId xmlns:p14="http://schemas.microsoft.com/office/powerpoint/2010/main" val="901810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4F019FE-8287-2B96-CDD9-8C8DB5B44B7A}"/>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2EF4BE33-E5C5-49D3-4621-60182112D3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50245DCB-A6AD-EDE8-D5C6-0E23D81724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8A12927A-5226-569B-33CD-60FB0D44B1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14DB074E-61B5-68B9-9C5C-82588DF28E49}"/>
              </a:ext>
            </a:extLst>
          </p:cNvPr>
          <p:cNvSpPr>
            <a:spLocks noGrp="1"/>
          </p:cNvSpPr>
          <p:nvPr>
            <p:ph type="title"/>
          </p:nvPr>
        </p:nvSpPr>
        <p:spPr>
          <a:xfrm>
            <a:off x="7543800" y="348146"/>
            <a:ext cx="10177462" cy="1115690"/>
          </a:xfrm>
        </p:spPr>
        <p:txBody>
          <a:bodyPr/>
          <a:lstStyle/>
          <a:p>
            <a:r>
              <a:rPr lang="en-US" dirty="0"/>
              <a:t>Load Testing</a:t>
            </a:r>
          </a:p>
        </p:txBody>
      </p:sp>
      <p:pic>
        <p:nvPicPr>
          <p:cNvPr id="5" name="Picture 4">
            <a:extLst>
              <a:ext uri="{FF2B5EF4-FFF2-40B4-BE49-F238E27FC236}">
                <a16:creationId xmlns:a16="http://schemas.microsoft.com/office/drawing/2014/main" id="{BE703340-5890-A826-ED76-AA726A1DB420}"/>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60425" y="3555851"/>
            <a:ext cx="7772400" cy="3658437"/>
          </a:xfrm>
          <a:prstGeom prst="rect">
            <a:avLst/>
          </a:prstGeom>
        </p:spPr>
      </p:pic>
      <p:pic>
        <p:nvPicPr>
          <p:cNvPr id="6" name="Picture 5">
            <a:extLst>
              <a:ext uri="{FF2B5EF4-FFF2-40B4-BE49-F238E27FC236}">
                <a16:creationId xmlns:a16="http://schemas.microsoft.com/office/drawing/2014/main" id="{A4402223-1E2F-5171-28F1-7AD20EB6A88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906001" y="3074025"/>
            <a:ext cx="6400798" cy="4796332"/>
          </a:xfrm>
          <a:prstGeom prst="rect">
            <a:avLst/>
          </a:prstGeom>
        </p:spPr>
      </p:pic>
      <p:sp>
        <p:nvSpPr>
          <p:cNvPr id="7" name="TextBox 6">
            <a:extLst>
              <a:ext uri="{FF2B5EF4-FFF2-40B4-BE49-F238E27FC236}">
                <a16:creationId xmlns:a16="http://schemas.microsoft.com/office/drawing/2014/main" id="{00825504-9570-3370-9D7C-39A399C5EC5C}"/>
              </a:ext>
            </a:extLst>
          </p:cNvPr>
          <p:cNvSpPr txBox="1"/>
          <p:nvPr/>
        </p:nvSpPr>
        <p:spPr>
          <a:xfrm>
            <a:off x="1728010" y="8704602"/>
            <a:ext cx="6037230" cy="523220"/>
          </a:xfrm>
          <a:prstGeom prst="rect">
            <a:avLst/>
          </a:prstGeom>
          <a:noFill/>
        </p:spPr>
        <p:txBody>
          <a:bodyPr wrap="none" rtlCol="0">
            <a:spAutoFit/>
          </a:bodyPr>
          <a:lstStyle/>
          <a:p>
            <a:pPr algn="ctr"/>
            <a:r>
              <a:rPr lang="en-US" sz="2800" b="1" u="sng" dirty="0">
                <a:cs typeface="Times New Roman" panose="02020603050405020304" pitchFamily="18" charset="0"/>
              </a:rPr>
              <a:t>101 ft Span Controlling Load Case</a:t>
            </a:r>
          </a:p>
        </p:txBody>
      </p:sp>
    </p:spTree>
    <p:extLst>
      <p:ext uri="{BB962C8B-B14F-4D97-AF65-F5344CB8AC3E}">
        <p14:creationId xmlns:p14="http://schemas.microsoft.com/office/powerpoint/2010/main" val="2752473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2732E67-8E69-1437-2188-3E29D245AC4A}"/>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3B4FA58F-697B-6FF6-F522-99A87AAEE8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712923E9-405D-8AB6-01DA-1BDA7AAE13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0294C204-0DE5-E4F0-0C8F-20277EDBF6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C8DC7ED1-104E-5721-C1E0-539B56BA2339}"/>
              </a:ext>
            </a:extLst>
          </p:cNvPr>
          <p:cNvSpPr>
            <a:spLocks noGrp="1"/>
          </p:cNvSpPr>
          <p:nvPr>
            <p:ph type="title"/>
          </p:nvPr>
        </p:nvSpPr>
        <p:spPr>
          <a:xfrm>
            <a:off x="7543800" y="348146"/>
            <a:ext cx="10177462" cy="1115690"/>
          </a:xfrm>
        </p:spPr>
        <p:txBody>
          <a:bodyPr/>
          <a:lstStyle/>
          <a:p>
            <a:r>
              <a:rPr lang="en-US" dirty="0"/>
              <a:t>Load Testing</a:t>
            </a:r>
          </a:p>
        </p:txBody>
      </p:sp>
      <p:pic>
        <p:nvPicPr>
          <p:cNvPr id="5" name="Picture 4">
            <a:extLst>
              <a:ext uri="{FF2B5EF4-FFF2-40B4-BE49-F238E27FC236}">
                <a16:creationId xmlns:a16="http://schemas.microsoft.com/office/drawing/2014/main" id="{387E2E8F-8891-9EB9-5AE0-2BC5F0FE45F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86636" y="3564855"/>
            <a:ext cx="7719977" cy="3640429"/>
          </a:xfrm>
          <a:prstGeom prst="rect">
            <a:avLst/>
          </a:prstGeom>
        </p:spPr>
      </p:pic>
      <p:pic>
        <p:nvPicPr>
          <p:cNvPr id="6" name="Picture 5">
            <a:extLst>
              <a:ext uri="{FF2B5EF4-FFF2-40B4-BE49-F238E27FC236}">
                <a16:creationId xmlns:a16="http://schemas.microsoft.com/office/drawing/2014/main" id="{4F1EDC2B-7DFD-DD2A-AC5A-3BBAD728ED9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906000" y="3379622"/>
            <a:ext cx="6400800" cy="4185137"/>
          </a:xfrm>
          <a:prstGeom prst="rect">
            <a:avLst/>
          </a:prstGeom>
        </p:spPr>
      </p:pic>
      <p:sp>
        <p:nvSpPr>
          <p:cNvPr id="7" name="TextBox 6">
            <a:extLst>
              <a:ext uri="{FF2B5EF4-FFF2-40B4-BE49-F238E27FC236}">
                <a16:creationId xmlns:a16="http://schemas.microsoft.com/office/drawing/2014/main" id="{84CAF97D-C990-BEBD-5363-436A08DA234D}"/>
              </a:ext>
            </a:extLst>
          </p:cNvPr>
          <p:cNvSpPr txBox="1"/>
          <p:nvPr/>
        </p:nvSpPr>
        <p:spPr>
          <a:xfrm>
            <a:off x="1728009" y="8704602"/>
            <a:ext cx="6037230" cy="523220"/>
          </a:xfrm>
          <a:prstGeom prst="rect">
            <a:avLst/>
          </a:prstGeom>
          <a:noFill/>
        </p:spPr>
        <p:txBody>
          <a:bodyPr wrap="none" rtlCol="0">
            <a:spAutoFit/>
          </a:bodyPr>
          <a:lstStyle/>
          <a:p>
            <a:pPr algn="ctr"/>
            <a:r>
              <a:rPr lang="en-US" sz="2800" b="1" u="sng" dirty="0">
                <a:cs typeface="Times New Roman" panose="02020603050405020304" pitchFamily="18" charset="0"/>
              </a:rPr>
              <a:t>101 ft Span Controlling Load Case</a:t>
            </a:r>
          </a:p>
        </p:txBody>
      </p:sp>
    </p:spTree>
    <p:extLst>
      <p:ext uri="{BB962C8B-B14F-4D97-AF65-F5344CB8AC3E}">
        <p14:creationId xmlns:p14="http://schemas.microsoft.com/office/powerpoint/2010/main" val="3402603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8C056-0C4A-7A8C-00EE-7DDBBA1EA58D}"/>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80EA2814-548F-E4CC-7B89-D684F4A0E4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D95671B2-1B1E-0885-B929-8925DDC3EC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4ADF087F-D745-B613-D6DC-7A46A08AC9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B381F8FF-6678-A04C-6985-2E5041112873}"/>
              </a:ext>
            </a:extLst>
          </p:cNvPr>
          <p:cNvSpPr>
            <a:spLocks noGrp="1"/>
          </p:cNvSpPr>
          <p:nvPr>
            <p:ph type="title"/>
          </p:nvPr>
        </p:nvSpPr>
        <p:spPr>
          <a:xfrm>
            <a:off x="7543800" y="348146"/>
            <a:ext cx="10177462" cy="1115690"/>
          </a:xfrm>
        </p:spPr>
        <p:txBody>
          <a:bodyPr/>
          <a:lstStyle/>
          <a:p>
            <a:r>
              <a:rPr lang="en-US" dirty="0"/>
              <a:t>Field Test Adjusted RFs</a:t>
            </a:r>
          </a:p>
        </p:txBody>
      </p:sp>
      <p:graphicFrame>
        <p:nvGraphicFramePr>
          <p:cNvPr id="3" name="Table 2">
            <a:extLst>
              <a:ext uri="{FF2B5EF4-FFF2-40B4-BE49-F238E27FC236}">
                <a16:creationId xmlns:a16="http://schemas.microsoft.com/office/drawing/2014/main" id="{7D265CF6-FD98-6B98-AD75-5E6D7423C609}"/>
              </a:ext>
            </a:extLst>
          </p:cNvPr>
          <p:cNvGraphicFramePr>
            <a:graphicFrameLocks noGrp="1"/>
          </p:cNvGraphicFramePr>
          <p:nvPr/>
        </p:nvGraphicFramePr>
        <p:xfrm>
          <a:off x="5153260" y="2876549"/>
          <a:ext cx="12344400" cy="6161246"/>
        </p:xfrm>
        <a:graphic>
          <a:graphicData uri="http://schemas.openxmlformats.org/drawingml/2006/table">
            <a:tbl>
              <a:tblPr firstRow="1" firstCol="1" bandRow="1"/>
              <a:tblGrid>
                <a:gridCol w="2057400">
                  <a:extLst>
                    <a:ext uri="{9D8B030D-6E8A-4147-A177-3AD203B41FA5}">
                      <a16:colId xmlns:a16="http://schemas.microsoft.com/office/drawing/2014/main" val="2909855129"/>
                    </a:ext>
                  </a:extLst>
                </a:gridCol>
                <a:gridCol w="2057400">
                  <a:extLst>
                    <a:ext uri="{9D8B030D-6E8A-4147-A177-3AD203B41FA5}">
                      <a16:colId xmlns:a16="http://schemas.microsoft.com/office/drawing/2014/main" val="1895922727"/>
                    </a:ext>
                  </a:extLst>
                </a:gridCol>
                <a:gridCol w="2057400">
                  <a:extLst>
                    <a:ext uri="{9D8B030D-6E8A-4147-A177-3AD203B41FA5}">
                      <a16:colId xmlns:a16="http://schemas.microsoft.com/office/drawing/2014/main" val="2066904719"/>
                    </a:ext>
                  </a:extLst>
                </a:gridCol>
                <a:gridCol w="2057400">
                  <a:extLst>
                    <a:ext uri="{9D8B030D-6E8A-4147-A177-3AD203B41FA5}">
                      <a16:colId xmlns:a16="http://schemas.microsoft.com/office/drawing/2014/main" val="3751195831"/>
                    </a:ext>
                  </a:extLst>
                </a:gridCol>
                <a:gridCol w="2057400">
                  <a:extLst>
                    <a:ext uri="{9D8B030D-6E8A-4147-A177-3AD203B41FA5}">
                      <a16:colId xmlns:a16="http://schemas.microsoft.com/office/drawing/2014/main" val="1899005683"/>
                    </a:ext>
                  </a:extLst>
                </a:gridCol>
                <a:gridCol w="2057400">
                  <a:extLst>
                    <a:ext uri="{9D8B030D-6E8A-4147-A177-3AD203B41FA5}">
                      <a16:colId xmlns:a16="http://schemas.microsoft.com/office/drawing/2014/main" val="899989618"/>
                    </a:ext>
                  </a:extLst>
                </a:gridCol>
              </a:tblGrid>
              <a:tr h="1430654">
                <a:tc gridSpan="2">
                  <a:txBody>
                    <a:bodyPr/>
                    <a:lstStyle/>
                    <a:p>
                      <a:pPr marL="0" marR="0" indent="0" algn="ctr" hangingPunct="0">
                        <a:lnSpc>
                          <a:spcPct val="100000"/>
                        </a:lnSpc>
                        <a:spcBef>
                          <a:spcPts val="0"/>
                        </a:spcBef>
                        <a:spcAft>
                          <a:spcPts val="0"/>
                        </a:spcAft>
                      </a:pPr>
                      <a:endParaRPr lang="en-US" sz="3200" dirty="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4">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4000" dirty="0">
                          <a:solidFill>
                            <a:schemeClr val="bg1"/>
                          </a:solidFill>
                          <a:effectLst/>
                          <a:latin typeface="+mn-lt"/>
                          <a:ea typeface="Times New Roman" panose="02020603050405020304" pitchFamily="18" charset="0"/>
                          <a:cs typeface="Times New Roman" panose="02020603050405020304" pitchFamily="18" charset="0"/>
                        </a:rPr>
                        <a:t>Field Test Adjusted</a:t>
                      </a:r>
                    </a:p>
                    <a:p>
                      <a:pPr marL="0" marR="0" lvl="0" indent="0" algn="ctr" defTabSz="914400" rtl="0" eaLnBrk="1" fontAlgn="auto" latinLnBrk="0" hangingPunct="0">
                        <a:lnSpc>
                          <a:spcPct val="100000"/>
                        </a:lnSpc>
                        <a:spcBef>
                          <a:spcPts val="0"/>
                        </a:spcBef>
                        <a:spcAft>
                          <a:spcPts val="0"/>
                        </a:spcAft>
                        <a:buClrTx/>
                        <a:buSzTx/>
                        <a:buFontTx/>
                        <a:buNone/>
                        <a:tabLst/>
                        <a:defRPr/>
                      </a:pPr>
                      <a:r>
                        <a:rPr lang="en-US" sz="4000" dirty="0">
                          <a:solidFill>
                            <a:schemeClr val="bg1"/>
                          </a:solidFill>
                          <a:effectLst/>
                          <a:latin typeface="+mn-lt"/>
                          <a:ea typeface="Times New Roman" panose="02020603050405020304" pitchFamily="18" charset="0"/>
                          <a:cs typeface="Times New Roman" panose="02020603050405020304" pitchFamily="18" charset="0"/>
                        </a:rPr>
                        <a:t>LRFR Theoretical Rating Factors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C79EE"/>
                    </a:solidFil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pPr marL="0" marR="0" indent="0" algn="ctr" hangingPunct="0">
                        <a:lnSpc>
                          <a:spcPct val="100000"/>
                        </a:lnSpc>
                        <a:spcBef>
                          <a:spcPts val="0"/>
                        </a:spcBef>
                        <a:spcAft>
                          <a:spcPts val="0"/>
                        </a:spcAft>
                      </a:pPr>
                      <a:endParaRPr lang="en-US" sz="1800" dirty="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6AAE"/>
                    </a:solidFill>
                  </a:tcPr>
                </a:tc>
                <a:tc hMerge="1">
                  <a:txBody>
                    <a:bodyPr/>
                    <a:lstStyle/>
                    <a:p>
                      <a:pPr marL="0" marR="0" indent="0" algn="ctr" hangingPunct="0">
                        <a:lnSpc>
                          <a:spcPct val="100000"/>
                        </a:lnSpc>
                        <a:spcBef>
                          <a:spcPts val="0"/>
                        </a:spcBef>
                        <a:spcAft>
                          <a:spcPts val="0"/>
                        </a:spcAft>
                      </a:pPr>
                      <a:endParaRPr lang="en-US" sz="1800" dirty="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A6AAE"/>
                    </a:solidFill>
                  </a:tcPr>
                </a:tc>
                <a:extLst>
                  <a:ext uri="{0D108BD9-81ED-4DB2-BD59-A6C34878D82A}">
                    <a16:rowId xmlns:a16="http://schemas.microsoft.com/office/drawing/2014/main" val="3236496969"/>
                  </a:ext>
                </a:extLst>
              </a:tr>
              <a:tr h="536496">
                <a:tc rowSpan="2">
                  <a:txBody>
                    <a:bodyPr/>
                    <a:lstStyle/>
                    <a:p>
                      <a:pPr marL="0" marR="0" indent="0" algn="ctr" hangingPunct="0">
                        <a:lnSpc>
                          <a:spcPct val="100000"/>
                        </a:lnSpc>
                        <a:spcBef>
                          <a:spcPts val="0"/>
                        </a:spcBef>
                        <a:spcAft>
                          <a:spcPts val="0"/>
                        </a:spcAft>
                      </a:pPr>
                      <a:r>
                        <a:rPr lang="en-GB" sz="3200" b="1" dirty="0">
                          <a:effectLst/>
                          <a:latin typeface="+mn-lt"/>
                          <a:cs typeface="Times New Roman" panose="02020603050405020304" pitchFamily="18" charset="0"/>
                        </a:rPr>
                        <a:t>Truck</a:t>
                      </a:r>
                      <a:endParaRPr lang="en-US" sz="3200" dirty="0">
                        <a:effectLst/>
                        <a:latin typeface="+mn-lt"/>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rowSpan="2">
                  <a:txBody>
                    <a:bodyPr/>
                    <a:lstStyle/>
                    <a:p>
                      <a:pPr marL="0" marR="0" indent="0" algn="ctr" hangingPunct="0">
                        <a:lnSpc>
                          <a:spcPct val="100000"/>
                        </a:lnSpc>
                        <a:spcBef>
                          <a:spcPts val="0"/>
                        </a:spcBef>
                        <a:spcAft>
                          <a:spcPts val="0"/>
                        </a:spcAft>
                      </a:pPr>
                      <a:r>
                        <a:rPr lang="en-GB" sz="3200" b="1" dirty="0">
                          <a:effectLst/>
                          <a:latin typeface="+mn-lt"/>
                          <a:cs typeface="Times New Roman" panose="02020603050405020304" pitchFamily="18" charset="0"/>
                        </a:rPr>
                        <a:t>Gross </a:t>
                      </a:r>
                    </a:p>
                    <a:p>
                      <a:pPr marL="0" marR="0" indent="0" algn="ctr" hangingPunct="0">
                        <a:lnSpc>
                          <a:spcPct val="100000"/>
                        </a:lnSpc>
                        <a:spcBef>
                          <a:spcPts val="0"/>
                        </a:spcBef>
                        <a:spcAft>
                          <a:spcPts val="0"/>
                        </a:spcAft>
                      </a:pPr>
                      <a:r>
                        <a:rPr lang="en-GB" sz="3200" b="1" dirty="0">
                          <a:effectLst/>
                          <a:latin typeface="+mn-lt"/>
                          <a:cs typeface="Times New Roman" panose="02020603050405020304" pitchFamily="18" charset="0"/>
                        </a:rPr>
                        <a:t>Weight</a:t>
                      </a:r>
                      <a:endParaRPr lang="en-US" sz="3200" dirty="0">
                        <a:effectLst/>
                        <a:latin typeface="+mn-lt"/>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gridSpan="2">
                  <a:txBody>
                    <a:bodyPr/>
                    <a:lstStyle/>
                    <a:p>
                      <a:pPr marL="0" marR="0" indent="0" algn="ctr" hangingPunct="0">
                        <a:lnSpc>
                          <a:spcPct val="100000"/>
                        </a:lnSpc>
                        <a:spcBef>
                          <a:spcPts val="0"/>
                        </a:spcBef>
                        <a:spcAft>
                          <a:spcPts val="0"/>
                        </a:spcAft>
                      </a:pPr>
                      <a:r>
                        <a:rPr lang="en-US" sz="3200" b="1" dirty="0">
                          <a:effectLst/>
                          <a:latin typeface="+mn-lt"/>
                          <a:ea typeface="Times New Roman" panose="02020603050405020304" pitchFamily="18" charset="0"/>
                          <a:cs typeface="Times New Roman" panose="02020603050405020304" pitchFamily="18" charset="0"/>
                        </a:rPr>
                        <a:t>80 ft Span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lang="en-US"/>
                    </a:p>
                  </a:txBody>
                  <a:tcPr>
                    <a:lnL w="12700" cap="flat" cmpd="sng" algn="ctr">
                      <a:solidFill>
                        <a:srgbClr val="000000"/>
                      </a:solidFill>
                      <a:prstDash val="solid"/>
                      <a:round/>
                      <a:headEnd type="none" w="med" len="med"/>
                      <a:tailEnd type="none" w="med" len="med"/>
                    </a:lnL>
                  </a:tcPr>
                </a:tc>
                <a:tc gridSpan="2">
                  <a:txBody>
                    <a:bodyPr/>
                    <a:lstStyle/>
                    <a:p>
                      <a:pPr marL="0" marR="0" indent="0" algn="ctr" hangingPunct="0">
                        <a:lnSpc>
                          <a:spcPct val="100000"/>
                        </a:lnSpc>
                        <a:spcBef>
                          <a:spcPts val="0"/>
                        </a:spcBef>
                        <a:spcAft>
                          <a:spcPts val="0"/>
                        </a:spcAft>
                      </a:pPr>
                      <a:r>
                        <a:rPr lang="en-US" sz="3200" b="1" dirty="0">
                          <a:effectLst/>
                          <a:latin typeface="+mn-lt"/>
                          <a:ea typeface="Times New Roman" panose="02020603050405020304" pitchFamily="18" charset="0"/>
                          <a:cs typeface="Times New Roman" panose="02020603050405020304" pitchFamily="18" charset="0"/>
                        </a:rPr>
                        <a:t>101 ft Span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pPr marL="0" marR="0" indent="0" algn="ctr" hangingPunct="0">
                        <a:lnSpc>
                          <a:spcPct val="100000"/>
                        </a:lnSpc>
                        <a:spcBef>
                          <a:spcPts val="0"/>
                        </a:spcBef>
                        <a:spcAft>
                          <a:spcPts val="0"/>
                        </a:spcAft>
                      </a:pPr>
                      <a:endParaRPr lang="en-US" sz="18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45098179"/>
                  </a:ext>
                </a:extLst>
              </a:tr>
              <a:tr h="536496">
                <a:tc vMerge="1">
                  <a:txBody>
                    <a:bodyPr/>
                    <a:lstStyle/>
                    <a:p>
                      <a:pPr marL="0" marR="0" indent="0" algn="ctr" hangingPunct="0">
                        <a:lnSpc>
                          <a:spcPct val="100000"/>
                        </a:lnSpc>
                        <a:spcBef>
                          <a:spcPts val="0"/>
                        </a:spcBef>
                        <a:spcAft>
                          <a:spcPts val="0"/>
                        </a:spcAft>
                      </a:pPr>
                      <a:r>
                        <a:rPr lang="en-GB" sz="1800" b="1" dirty="0">
                          <a:effectLst/>
                          <a:latin typeface="+mn-lt"/>
                          <a:ea typeface="Calibri" panose="020F0502020204030204" pitchFamily="34" charset="0"/>
                          <a:cs typeface="Times New Roman" panose="02020603050405020304" pitchFamily="18" charset="0"/>
                        </a:rPr>
                        <a:t>Truck</a:t>
                      </a:r>
                      <a:endParaRPr lang="en-US" sz="18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vMerge="1">
                  <a:txBody>
                    <a:bodyPr/>
                    <a:lstStyle/>
                    <a:p>
                      <a:pPr marL="0" marR="0" indent="0" algn="ctr" hangingPunct="0">
                        <a:lnSpc>
                          <a:spcPct val="100000"/>
                        </a:lnSpc>
                        <a:spcBef>
                          <a:spcPts val="0"/>
                        </a:spcBef>
                        <a:spcAft>
                          <a:spcPts val="0"/>
                        </a:spcAft>
                      </a:pPr>
                      <a:r>
                        <a:rPr lang="en-GB" sz="1800" b="1" dirty="0">
                          <a:effectLst/>
                          <a:latin typeface="+mn-lt"/>
                          <a:ea typeface="Calibri" panose="020F0502020204030204" pitchFamily="34" charset="0"/>
                          <a:cs typeface="Times New Roman" panose="02020603050405020304" pitchFamily="18" charset="0"/>
                        </a:rPr>
                        <a:t>Gross Weight</a:t>
                      </a:r>
                      <a:endParaRPr lang="en-US" sz="18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hangingPunct="0">
                        <a:lnSpc>
                          <a:spcPct val="100000"/>
                        </a:lnSpc>
                        <a:spcBef>
                          <a:spcPts val="0"/>
                        </a:spcBef>
                        <a:spcAft>
                          <a:spcPts val="0"/>
                        </a:spcAft>
                      </a:pPr>
                      <a:r>
                        <a:rPr lang="en-GB" sz="3200" b="0" dirty="0">
                          <a:effectLst/>
                          <a:latin typeface="+mn-lt"/>
                          <a:ea typeface="Calibri" panose="020F0502020204030204" pitchFamily="34" charset="0"/>
                          <a:cs typeface="Times New Roman" panose="02020603050405020304" pitchFamily="18" charset="0"/>
                        </a:rPr>
                        <a:t>Inventory</a:t>
                      </a:r>
                      <a:endParaRPr lang="en-US" sz="3200" b="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indent="0" algn="ctr" hangingPunct="0">
                        <a:lnSpc>
                          <a:spcPct val="100000"/>
                        </a:lnSpc>
                        <a:spcBef>
                          <a:spcPts val="0"/>
                        </a:spcBef>
                        <a:spcAft>
                          <a:spcPts val="0"/>
                        </a:spcAft>
                      </a:pPr>
                      <a:r>
                        <a:rPr lang="en-GB" sz="3200" b="0" dirty="0">
                          <a:effectLst/>
                          <a:latin typeface="+mn-lt"/>
                          <a:ea typeface="Calibri" panose="020F0502020204030204" pitchFamily="34" charset="0"/>
                          <a:cs typeface="Times New Roman" panose="02020603050405020304" pitchFamily="18" charset="0"/>
                        </a:rPr>
                        <a:t>Operating</a:t>
                      </a:r>
                      <a:endParaRPr lang="en-US" sz="3200" b="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indent="0" algn="ctr" hangingPunct="0">
                        <a:lnSpc>
                          <a:spcPct val="100000"/>
                        </a:lnSpc>
                        <a:spcBef>
                          <a:spcPts val="0"/>
                        </a:spcBef>
                        <a:spcAft>
                          <a:spcPts val="0"/>
                        </a:spcAft>
                      </a:pPr>
                      <a:r>
                        <a:rPr lang="en-GB" sz="3200" b="0" dirty="0">
                          <a:effectLst/>
                          <a:latin typeface="+mn-lt"/>
                          <a:ea typeface="Calibri" panose="020F0502020204030204" pitchFamily="34" charset="0"/>
                          <a:cs typeface="Times New Roman" panose="02020603050405020304" pitchFamily="18" charset="0"/>
                        </a:rPr>
                        <a:t>Inventory</a:t>
                      </a:r>
                      <a:endParaRPr lang="en-US" sz="3200" b="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indent="0" algn="ctr" hangingPunct="0">
                        <a:lnSpc>
                          <a:spcPct val="100000"/>
                        </a:lnSpc>
                        <a:spcBef>
                          <a:spcPts val="0"/>
                        </a:spcBef>
                        <a:spcAft>
                          <a:spcPts val="0"/>
                        </a:spcAft>
                      </a:pPr>
                      <a:r>
                        <a:rPr lang="en-GB" sz="3200" b="0" dirty="0">
                          <a:effectLst/>
                          <a:latin typeface="+mn-lt"/>
                          <a:ea typeface="Calibri" panose="020F0502020204030204" pitchFamily="34" charset="0"/>
                          <a:cs typeface="Times New Roman" panose="02020603050405020304" pitchFamily="18" charset="0"/>
                        </a:rPr>
                        <a:t>Operating</a:t>
                      </a:r>
                      <a:endParaRPr lang="en-US" sz="3200" b="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753390391"/>
                  </a:ext>
                </a:extLst>
              </a:tr>
              <a:tr h="731520">
                <a:tc>
                  <a:txBody>
                    <a:bodyPr/>
                    <a:lstStyle/>
                    <a:p>
                      <a:pPr marL="0" marR="0" indent="0" algn="ctr" hangingPunct="0">
                        <a:lnSpc>
                          <a:spcPct val="100000"/>
                        </a:lnSpc>
                        <a:spcBef>
                          <a:spcPts val="0"/>
                        </a:spcBef>
                        <a:spcAft>
                          <a:spcPts val="0"/>
                        </a:spcAft>
                      </a:pPr>
                      <a:r>
                        <a:rPr lang="en-GB" sz="3200" dirty="0">
                          <a:effectLst/>
                          <a:latin typeface="+mn-lt"/>
                          <a:ea typeface="Calibri" panose="020F0502020204030204" pitchFamily="34" charset="0"/>
                          <a:cs typeface="Times New Roman" panose="02020603050405020304" pitchFamily="18" charset="0"/>
                        </a:rPr>
                        <a:t>HL-93</a:t>
                      </a:r>
                      <a:endParaRPr lang="en-US" sz="32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hangingPunct="0">
                        <a:lnSpc>
                          <a:spcPct val="100000"/>
                        </a:lnSpc>
                        <a:spcBef>
                          <a:spcPts val="0"/>
                        </a:spcBef>
                        <a:spcAft>
                          <a:spcPts val="0"/>
                        </a:spcAft>
                      </a:pPr>
                      <a:r>
                        <a:rPr lang="en-US" sz="3200" i="1" dirty="0">
                          <a:effectLst/>
                          <a:latin typeface="+mn-lt"/>
                          <a:ea typeface="Times New Roman" panose="02020603050405020304" pitchFamily="18" charset="0"/>
                          <a:cs typeface="Times New Roman" panose="02020603050405020304" pitchFamily="18" charset="0"/>
                        </a:rPr>
                        <a:t>Varies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r" fontAlgn="b"/>
                      <a:r>
                        <a:rPr lang="en-US" sz="3200" b="0" i="0" u="none" strike="noStrike" dirty="0">
                          <a:solidFill>
                            <a:srgbClr val="000000"/>
                          </a:solidFill>
                          <a:effectLst/>
                          <a:latin typeface="+mn-lt"/>
                          <a:cs typeface="Times New Roman" panose="02020603050405020304" pitchFamily="18" charset="0"/>
                        </a:rPr>
                        <a:t>7.19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US" sz="3200" b="0" i="0" u="none" strike="noStrike" dirty="0">
                          <a:solidFill>
                            <a:srgbClr val="000000"/>
                          </a:solidFill>
                          <a:effectLst/>
                          <a:latin typeface="+mn-lt"/>
                          <a:cs typeface="Times New Roman" panose="02020603050405020304" pitchFamily="18" charset="0"/>
                        </a:rPr>
                        <a:t>9.31</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US" sz="3200" b="0" i="0" u="none" strike="noStrike" dirty="0">
                          <a:solidFill>
                            <a:srgbClr val="000000"/>
                          </a:solidFill>
                          <a:effectLst/>
                          <a:latin typeface="+mn-lt"/>
                          <a:cs typeface="Times New Roman" panose="02020603050405020304" pitchFamily="18" charset="0"/>
                        </a:rPr>
                        <a:t>6.69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8611"/>
                    </a:solidFill>
                  </a:tcPr>
                </a:tc>
                <a:tc>
                  <a:txBody>
                    <a:bodyPr/>
                    <a:lstStyle/>
                    <a:p>
                      <a:pPr algn="r" fontAlgn="b"/>
                      <a:r>
                        <a:rPr lang="en-US" sz="3200" b="0" i="0" u="none" strike="noStrike">
                          <a:solidFill>
                            <a:srgbClr val="000000"/>
                          </a:solidFill>
                          <a:effectLst/>
                          <a:latin typeface="+mn-lt"/>
                          <a:cs typeface="Times New Roman" panose="02020603050405020304" pitchFamily="18" charset="0"/>
                        </a:rPr>
                        <a:t>8.67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8611"/>
                    </a:solidFill>
                  </a:tcPr>
                </a:tc>
                <a:extLst>
                  <a:ext uri="{0D108BD9-81ED-4DB2-BD59-A6C34878D82A}">
                    <a16:rowId xmlns:a16="http://schemas.microsoft.com/office/drawing/2014/main" val="3502911663"/>
                  </a:ext>
                </a:extLst>
              </a:tr>
              <a:tr h="731520">
                <a:tc>
                  <a:txBody>
                    <a:bodyPr/>
                    <a:lstStyle/>
                    <a:p>
                      <a:pPr marL="0" marR="0" indent="0" algn="ctr" hangingPunct="0">
                        <a:lnSpc>
                          <a:spcPct val="100000"/>
                        </a:lnSpc>
                        <a:spcBef>
                          <a:spcPts val="0"/>
                        </a:spcBef>
                        <a:spcAft>
                          <a:spcPts val="0"/>
                        </a:spcAft>
                      </a:pPr>
                      <a:r>
                        <a:rPr lang="en-GB" sz="3200" dirty="0">
                          <a:effectLst/>
                          <a:latin typeface="+mn-lt"/>
                          <a:ea typeface="Calibri" panose="020F0502020204030204" pitchFamily="34" charset="0"/>
                          <a:cs typeface="Times New Roman" panose="02020603050405020304" pitchFamily="18" charset="0"/>
                        </a:rPr>
                        <a:t>KY Type 1</a:t>
                      </a:r>
                      <a:endParaRPr lang="en-US" sz="32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r" hangingPunct="0">
                        <a:lnSpc>
                          <a:spcPct val="100000"/>
                        </a:lnSpc>
                        <a:spcBef>
                          <a:spcPts val="0"/>
                        </a:spcBef>
                        <a:spcAft>
                          <a:spcPts val="0"/>
                        </a:spcAft>
                      </a:pPr>
                      <a:r>
                        <a:rPr lang="en-GB" sz="3200" dirty="0">
                          <a:effectLst/>
                          <a:latin typeface="+mn-lt"/>
                          <a:ea typeface="Calibri" panose="020F0502020204030204" pitchFamily="34" charset="0"/>
                          <a:cs typeface="Times New Roman" panose="02020603050405020304" pitchFamily="18" charset="0"/>
                        </a:rPr>
                        <a:t>20.00 tons</a:t>
                      </a:r>
                      <a:endParaRPr lang="en-US" sz="32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r" fontAlgn="b"/>
                      <a:r>
                        <a:rPr lang="en-US" sz="3200" b="0" i="0" u="none" strike="noStrike" dirty="0">
                          <a:solidFill>
                            <a:srgbClr val="000000"/>
                          </a:solidFill>
                          <a:effectLst/>
                          <a:latin typeface="+mn-lt"/>
                          <a:cs typeface="Times New Roman" panose="02020603050405020304" pitchFamily="18" charset="0"/>
                        </a:rPr>
                        <a:t>14.83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US" sz="3200" b="0" i="0" u="none" strike="noStrike">
                          <a:solidFill>
                            <a:srgbClr val="000000"/>
                          </a:solidFill>
                          <a:effectLst/>
                          <a:latin typeface="+mn-lt"/>
                          <a:cs typeface="Times New Roman" panose="02020603050405020304" pitchFamily="18" charset="0"/>
                        </a:rPr>
                        <a:t>19.20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US" sz="3200" b="0" i="0" u="none" strike="noStrike" dirty="0">
                          <a:solidFill>
                            <a:srgbClr val="000000"/>
                          </a:solidFill>
                          <a:effectLst/>
                          <a:latin typeface="+mn-lt"/>
                          <a:cs typeface="Times New Roman" panose="02020603050405020304" pitchFamily="18" charset="0"/>
                        </a:rPr>
                        <a:t>14.48</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8611"/>
                    </a:solidFill>
                  </a:tcPr>
                </a:tc>
                <a:tc>
                  <a:txBody>
                    <a:bodyPr/>
                    <a:lstStyle/>
                    <a:p>
                      <a:pPr algn="r" fontAlgn="b"/>
                      <a:r>
                        <a:rPr lang="en-US" sz="3200" b="0" i="0" u="none" strike="noStrike" dirty="0">
                          <a:solidFill>
                            <a:srgbClr val="000000"/>
                          </a:solidFill>
                          <a:effectLst/>
                          <a:latin typeface="+mn-lt"/>
                          <a:cs typeface="Times New Roman" panose="02020603050405020304" pitchFamily="18" charset="0"/>
                        </a:rPr>
                        <a:t>18.74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8611"/>
                    </a:solidFill>
                  </a:tcPr>
                </a:tc>
                <a:extLst>
                  <a:ext uri="{0D108BD9-81ED-4DB2-BD59-A6C34878D82A}">
                    <a16:rowId xmlns:a16="http://schemas.microsoft.com/office/drawing/2014/main" val="3324712275"/>
                  </a:ext>
                </a:extLst>
              </a:tr>
              <a:tr h="731520">
                <a:tc>
                  <a:txBody>
                    <a:bodyPr/>
                    <a:lstStyle/>
                    <a:p>
                      <a:pPr marL="0" marR="0" indent="0" algn="ctr" hangingPunct="0">
                        <a:lnSpc>
                          <a:spcPct val="100000"/>
                        </a:lnSpc>
                        <a:spcBef>
                          <a:spcPts val="0"/>
                        </a:spcBef>
                        <a:spcAft>
                          <a:spcPts val="0"/>
                        </a:spcAft>
                      </a:pPr>
                      <a:r>
                        <a:rPr lang="en-GB" sz="3200" dirty="0">
                          <a:effectLst/>
                          <a:latin typeface="+mn-lt"/>
                          <a:ea typeface="Calibri" panose="020F0502020204030204" pitchFamily="34" charset="0"/>
                          <a:cs typeface="Times New Roman" panose="02020603050405020304" pitchFamily="18" charset="0"/>
                        </a:rPr>
                        <a:t>KY Type 2</a:t>
                      </a:r>
                      <a:endParaRPr lang="en-US" sz="32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r" hangingPunct="0">
                        <a:lnSpc>
                          <a:spcPct val="100000"/>
                        </a:lnSpc>
                        <a:spcBef>
                          <a:spcPts val="0"/>
                        </a:spcBef>
                        <a:spcAft>
                          <a:spcPts val="0"/>
                        </a:spcAft>
                      </a:pPr>
                      <a:r>
                        <a:rPr lang="en-GB" sz="3200" dirty="0">
                          <a:effectLst/>
                          <a:latin typeface="+mn-lt"/>
                          <a:ea typeface="Calibri" panose="020F0502020204030204" pitchFamily="34" charset="0"/>
                          <a:cs typeface="Times New Roman" panose="02020603050405020304" pitchFamily="18" charset="0"/>
                        </a:rPr>
                        <a:t>28.35 tons</a:t>
                      </a:r>
                      <a:endParaRPr lang="en-US" sz="32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r" fontAlgn="b"/>
                      <a:r>
                        <a:rPr lang="en-US" sz="3200" b="0" i="0" u="none" strike="noStrike">
                          <a:solidFill>
                            <a:srgbClr val="000000"/>
                          </a:solidFill>
                          <a:effectLst/>
                          <a:latin typeface="+mn-lt"/>
                          <a:cs typeface="Times New Roman" panose="02020603050405020304" pitchFamily="18" charset="0"/>
                        </a:rPr>
                        <a:t>10.72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US" sz="3200" b="0" i="0" u="none" strike="noStrike" dirty="0">
                          <a:solidFill>
                            <a:srgbClr val="000000"/>
                          </a:solidFill>
                          <a:effectLst/>
                          <a:latin typeface="+mn-lt"/>
                          <a:cs typeface="Times New Roman" panose="02020603050405020304" pitchFamily="18" charset="0"/>
                        </a:rPr>
                        <a:t>13.87</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US" sz="3200" b="0" i="0" u="none" strike="noStrike" dirty="0">
                          <a:solidFill>
                            <a:srgbClr val="000000"/>
                          </a:solidFill>
                          <a:effectLst/>
                          <a:latin typeface="+mn-lt"/>
                          <a:cs typeface="Times New Roman" panose="02020603050405020304" pitchFamily="18" charset="0"/>
                        </a:rPr>
                        <a:t>10.43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8611"/>
                    </a:solidFill>
                  </a:tcPr>
                </a:tc>
                <a:tc>
                  <a:txBody>
                    <a:bodyPr/>
                    <a:lstStyle/>
                    <a:p>
                      <a:pPr algn="r" fontAlgn="b"/>
                      <a:r>
                        <a:rPr lang="en-US" sz="3200" b="0" i="0" u="none" strike="noStrike" dirty="0">
                          <a:solidFill>
                            <a:srgbClr val="000000"/>
                          </a:solidFill>
                          <a:effectLst/>
                          <a:latin typeface="+mn-lt"/>
                          <a:cs typeface="Times New Roman" panose="02020603050405020304" pitchFamily="18" charset="0"/>
                        </a:rPr>
                        <a:t>13.55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8611"/>
                    </a:solidFill>
                  </a:tcPr>
                </a:tc>
                <a:extLst>
                  <a:ext uri="{0D108BD9-81ED-4DB2-BD59-A6C34878D82A}">
                    <a16:rowId xmlns:a16="http://schemas.microsoft.com/office/drawing/2014/main" val="3541253042"/>
                  </a:ext>
                </a:extLst>
              </a:tr>
              <a:tr h="731520">
                <a:tc>
                  <a:txBody>
                    <a:bodyPr/>
                    <a:lstStyle/>
                    <a:p>
                      <a:pPr marL="0" marR="0" indent="0" algn="ctr" hangingPunct="0">
                        <a:lnSpc>
                          <a:spcPct val="100000"/>
                        </a:lnSpc>
                        <a:spcBef>
                          <a:spcPts val="0"/>
                        </a:spcBef>
                        <a:spcAft>
                          <a:spcPts val="0"/>
                        </a:spcAft>
                      </a:pPr>
                      <a:r>
                        <a:rPr lang="en-GB" sz="3200" dirty="0">
                          <a:effectLst/>
                          <a:latin typeface="+mn-lt"/>
                          <a:ea typeface="Calibri" panose="020F0502020204030204" pitchFamily="34" charset="0"/>
                          <a:cs typeface="Times New Roman" panose="02020603050405020304" pitchFamily="18" charset="0"/>
                        </a:rPr>
                        <a:t>KY Type 3</a:t>
                      </a:r>
                      <a:endParaRPr lang="en-US" sz="32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r" hangingPunct="0">
                        <a:lnSpc>
                          <a:spcPct val="100000"/>
                        </a:lnSpc>
                        <a:spcBef>
                          <a:spcPts val="0"/>
                        </a:spcBef>
                        <a:spcAft>
                          <a:spcPts val="0"/>
                        </a:spcAft>
                      </a:pPr>
                      <a:r>
                        <a:rPr lang="en-GB" sz="3200" dirty="0">
                          <a:effectLst/>
                          <a:latin typeface="+mn-lt"/>
                          <a:ea typeface="Calibri" panose="020F0502020204030204" pitchFamily="34" charset="0"/>
                          <a:cs typeface="Times New Roman" panose="02020603050405020304" pitchFamily="18" charset="0"/>
                        </a:rPr>
                        <a:t>36.75 tons</a:t>
                      </a:r>
                      <a:endParaRPr lang="en-US" sz="32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r" fontAlgn="b"/>
                      <a:r>
                        <a:rPr lang="en-US" sz="3200" b="0" i="0" u="none" strike="noStrike">
                          <a:solidFill>
                            <a:srgbClr val="000000"/>
                          </a:solidFill>
                          <a:effectLst/>
                          <a:latin typeface="+mn-lt"/>
                          <a:cs typeface="Times New Roman" panose="02020603050405020304" pitchFamily="18" charset="0"/>
                        </a:rPr>
                        <a:t>8.73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US" sz="3200" b="0" i="0" u="none" strike="noStrike" dirty="0">
                          <a:solidFill>
                            <a:srgbClr val="000000"/>
                          </a:solidFill>
                          <a:effectLst/>
                          <a:latin typeface="+mn-lt"/>
                          <a:cs typeface="Times New Roman" panose="02020603050405020304" pitchFamily="18" charset="0"/>
                        </a:rPr>
                        <a:t>11.30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US" sz="3200" b="0" i="0" u="none" strike="noStrike">
                          <a:solidFill>
                            <a:srgbClr val="000000"/>
                          </a:solidFill>
                          <a:effectLst/>
                          <a:latin typeface="+mn-lt"/>
                          <a:cs typeface="Times New Roman" panose="02020603050405020304" pitchFamily="18" charset="0"/>
                        </a:rPr>
                        <a:t>8.49</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8611"/>
                    </a:solidFill>
                  </a:tcPr>
                </a:tc>
                <a:tc>
                  <a:txBody>
                    <a:bodyPr/>
                    <a:lstStyle/>
                    <a:p>
                      <a:pPr algn="r" fontAlgn="b"/>
                      <a:r>
                        <a:rPr lang="en-US" sz="3200" b="0" i="0" u="none" strike="noStrike" dirty="0">
                          <a:solidFill>
                            <a:srgbClr val="000000"/>
                          </a:solidFill>
                          <a:effectLst/>
                          <a:latin typeface="+mn-lt"/>
                          <a:cs typeface="Times New Roman" panose="02020603050405020304" pitchFamily="18" charset="0"/>
                        </a:rPr>
                        <a:t>11.00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8611"/>
                    </a:solidFill>
                  </a:tcPr>
                </a:tc>
                <a:extLst>
                  <a:ext uri="{0D108BD9-81ED-4DB2-BD59-A6C34878D82A}">
                    <a16:rowId xmlns:a16="http://schemas.microsoft.com/office/drawing/2014/main" val="833202413"/>
                  </a:ext>
                </a:extLst>
              </a:tr>
              <a:tr h="731520">
                <a:tc>
                  <a:txBody>
                    <a:bodyPr/>
                    <a:lstStyle/>
                    <a:p>
                      <a:pPr marL="0" marR="0" indent="0" algn="ctr" hangingPunct="0">
                        <a:lnSpc>
                          <a:spcPct val="100000"/>
                        </a:lnSpc>
                        <a:spcBef>
                          <a:spcPts val="0"/>
                        </a:spcBef>
                        <a:spcAft>
                          <a:spcPts val="0"/>
                        </a:spcAft>
                      </a:pPr>
                      <a:r>
                        <a:rPr lang="en-GB" sz="3200" dirty="0">
                          <a:effectLst/>
                          <a:latin typeface="+mn-lt"/>
                          <a:ea typeface="Calibri" panose="020F0502020204030204" pitchFamily="34" charset="0"/>
                          <a:cs typeface="Times New Roman" panose="02020603050405020304" pitchFamily="18" charset="0"/>
                        </a:rPr>
                        <a:t>KY Type 4</a:t>
                      </a:r>
                      <a:endParaRPr lang="en-US" sz="32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r" hangingPunct="0">
                        <a:lnSpc>
                          <a:spcPct val="100000"/>
                        </a:lnSpc>
                        <a:spcBef>
                          <a:spcPts val="0"/>
                        </a:spcBef>
                        <a:spcAft>
                          <a:spcPts val="0"/>
                        </a:spcAft>
                      </a:pPr>
                      <a:r>
                        <a:rPr lang="en-GB" sz="3200" dirty="0">
                          <a:effectLst/>
                          <a:latin typeface="+mn-lt"/>
                          <a:ea typeface="Calibri" panose="020F0502020204030204" pitchFamily="34" charset="0"/>
                          <a:cs typeface="Times New Roman" panose="02020603050405020304" pitchFamily="18" charset="0"/>
                        </a:rPr>
                        <a:t>40.00 tons</a:t>
                      </a:r>
                      <a:endParaRPr lang="en-US" sz="3200"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r" fontAlgn="b"/>
                      <a:r>
                        <a:rPr lang="en-US" sz="3200" b="0" i="0" u="none" strike="noStrike">
                          <a:solidFill>
                            <a:srgbClr val="000000"/>
                          </a:solidFill>
                          <a:effectLst/>
                          <a:latin typeface="+mn-lt"/>
                          <a:cs typeface="Times New Roman" panose="02020603050405020304" pitchFamily="18" charset="0"/>
                        </a:rPr>
                        <a:t>9.44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US" sz="3200" b="0" i="0" u="none" strike="noStrike" dirty="0">
                          <a:solidFill>
                            <a:srgbClr val="000000"/>
                          </a:solidFill>
                          <a:effectLst/>
                          <a:latin typeface="+mn-lt"/>
                          <a:cs typeface="Times New Roman" panose="02020603050405020304" pitchFamily="18" charset="0"/>
                        </a:rPr>
                        <a:t>12.20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r>
                        <a:rPr lang="en-US" sz="3200" b="0" i="0" u="none" strike="noStrike">
                          <a:solidFill>
                            <a:srgbClr val="000000"/>
                          </a:solidFill>
                          <a:effectLst/>
                          <a:latin typeface="+mn-lt"/>
                          <a:cs typeface="Times New Roman" panose="02020603050405020304" pitchFamily="18" charset="0"/>
                        </a:rPr>
                        <a:t>9.06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8611"/>
                    </a:solidFill>
                  </a:tcPr>
                </a:tc>
                <a:tc>
                  <a:txBody>
                    <a:bodyPr/>
                    <a:lstStyle/>
                    <a:p>
                      <a:pPr algn="r" fontAlgn="b"/>
                      <a:r>
                        <a:rPr lang="en-US" sz="3200" b="0" i="0" u="none" strike="noStrike" dirty="0">
                          <a:solidFill>
                            <a:srgbClr val="000000"/>
                          </a:solidFill>
                          <a:effectLst/>
                          <a:latin typeface="+mn-lt"/>
                          <a:cs typeface="Times New Roman" panose="02020603050405020304" pitchFamily="18" charset="0"/>
                        </a:rPr>
                        <a:t>11.75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8611"/>
                    </a:solidFill>
                  </a:tcPr>
                </a:tc>
                <a:extLst>
                  <a:ext uri="{0D108BD9-81ED-4DB2-BD59-A6C34878D82A}">
                    <a16:rowId xmlns:a16="http://schemas.microsoft.com/office/drawing/2014/main" val="2862546132"/>
                  </a:ext>
                </a:extLst>
              </a:tr>
            </a:tbl>
          </a:graphicData>
        </a:graphic>
      </p:graphicFrame>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6616601-A1A2-F78C-614D-614A9169DEC7}"/>
                  </a:ext>
                </a:extLst>
              </p:cNvPr>
              <p:cNvSpPr txBox="1"/>
              <p:nvPr/>
            </p:nvSpPr>
            <p:spPr>
              <a:xfrm>
                <a:off x="547688" y="3300400"/>
                <a:ext cx="3248262"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𝑅</m:t>
                      </m:r>
                      <m:sSub>
                        <m:sSubPr>
                          <m:ctrlPr>
                            <a:rPr lang="en-US" sz="4000" b="0" i="1" smtClean="0">
                              <a:latin typeface="Cambria Math" panose="02040503050406030204" pitchFamily="18" charset="0"/>
                            </a:rPr>
                          </m:ctrlPr>
                        </m:sSubPr>
                        <m:e>
                          <m:r>
                            <a:rPr lang="en-US" sz="4000" b="0" i="1" smtClean="0">
                              <a:latin typeface="Cambria Math" panose="02040503050406030204" pitchFamily="18" charset="0"/>
                            </a:rPr>
                            <m:t>𝐹</m:t>
                          </m:r>
                        </m:e>
                        <m:sub>
                          <m:r>
                            <a:rPr lang="en-US" sz="4000" b="0" i="1" smtClean="0">
                              <a:latin typeface="Cambria Math" panose="02040503050406030204" pitchFamily="18" charset="0"/>
                            </a:rPr>
                            <m:t>𝑇</m:t>
                          </m:r>
                        </m:sub>
                      </m:sSub>
                      <m:r>
                        <a:rPr lang="en-US" sz="4000" b="0" i="1" smtClean="0">
                          <a:latin typeface="Cambria Math" panose="02040503050406030204" pitchFamily="18" charset="0"/>
                        </a:rPr>
                        <m:t>=</m:t>
                      </m:r>
                      <m:r>
                        <a:rPr lang="en-US" sz="4000" b="0" i="1" smtClean="0">
                          <a:latin typeface="Cambria Math" panose="02040503050406030204" pitchFamily="18" charset="0"/>
                        </a:rPr>
                        <m:t>𝑅</m:t>
                      </m:r>
                      <m:sSub>
                        <m:sSubPr>
                          <m:ctrlPr>
                            <a:rPr lang="en-US" sz="4000" b="0" i="1" smtClean="0">
                              <a:latin typeface="Cambria Math" panose="02040503050406030204" pitchFamily="18" charset="0"/>
                            </a:rPr>
                          </m:ctrlPr>
                        </m:sSubPr>
                        <m:e>
                          <m:r>
                            <a:rPr lang="en-US" sz="4000" b="0" i="1" smtClean="0">
                              <a:latin typeface="Cambria Math" panose="02040503050406030204" pitchFamily="18" charset="0"/>
                            </a:rPr>
                            <m:t>𝐹</m:t>
                          </m:r>
                        </m:e>
                        <m:sub>
                          <m:r>
                            <a:rPr lang="en-US" sz="4000" b="0" i="1" smtClean="0">
                              <a:latin typeface="Cambria Math" panose="02040503050406030204" pitchFamily="18" charset="0"/>
                            </a:rPr>
                            <m:t>𝐶</m:t>
                          </m:r>
                        </m:sub>
                      </m:sSub>
                      <m:r>
                        <a:rPr lang="en-US" sz="4000" b="0" i="1" smtClean="0">
                          <a:latin typeface="Cambria Math" panose="02040503050406030204" pitchFamily="18" charset="0"/>
                        </a:rPr>
                        <m:t>∙</m:t>
                      </m:r>
                      <m:r>
                        <a:rPr lang="en-US" sz="4000" b="0" i="1" smtClean="0">
                          <a:latin typeface="Cambria Math" panose="02040503050406030204" pitchFamily="18" charset="0"/>
                        </a:rPr>
                        <m:t>𝐾</m:t>
                      </m:r>
                    </m:oMath>
                  </m:oMathPara>
                </a14:m>
                <a:endParaRPr lang="en-US" sz="4000" dirty="0">
                  <a:latin typeface="+mj-lt"/>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B6616601-A1A2-F78C-614D-614A9169DEC7}"/>
                  </a:ext>
                </a:extLst>
              </p:cNvPr>
              <p:cNvSpPr txBox="1">
                <a:spLocks noRot="1" noChangeAspect="1" noMove="1" noResize="1" noEditPoints="1" noAdjustHandles="1" noChangeArrowheads="1" noChangeShapeType="1" noTextEdit="1"/>
              </p:cNvSpPr>
              <p:nvPr/>
            </p:nvSpPr>
            <p:spPr>
              <a:xfrm>
                <a:off x="547688" y="3300400"/>
                <a:ext cx="3248262" cy="615553"/>
              </a:xfrm>
              <a:prstGeom prst="rect">
                <a:avLst/>
              </a:prstGeom>
              <a:blipFill>
                <a:blip r:embed="rId5"/>
                <a:stretch>
                  <a:fillRect/>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A2308D74-D50E-C7D0-BAC1-9BAD802FB26C}"/>
              </a:ext>
            </a:extLst>
          </p:cNvPr>
          <p:cNvSpPr txBox="1"/>
          <p:nvPr/>
        </p:nvSpPr>
        <p:spPr>
          <a:xfrm>
            <a:off x="2869177" y="2565112"/>
            <a:ext cx="3459858" cy="584775"/>
          </a:xfrm>
          <a:prstGeom prst="rect">
            <a:avLst/>
          </a:prstGeom>
          <a:noFill/>
        </p:spPr>
        <p:txBody>
          <a:bodyPr wrap="none" rtlCol="0">
            <a:spAutoFit/>
          </a:bodyPr>
          <a:lstStyle/>
          <a:p>
            <a:r>
              <a:rPr lang="en-US" sz="3200" dirty="0">
                <a:latin typeface="+mj-lt"/>
                <a:cs typeface="Times New Roman" panose="02020603050405020304" pitchFamily="18" charset="0"/>
              </a:rPr>
              <a:t>LRFR Theoretical </a:t>
            </a:r>
            <a:r>
              <a:rPr lang="en-US" sz="3200" i="1" dirty="0">
                <a:latin typeface="+mj-lt"/>
                <a:cs typeface="Times New Roman" panose="02020603050405020304" pitchFamily="18" charset="0"/>
              </a:rPr>
              <a:t>RF</a:t>
            </a:r>
          </a:p>
        </p:txBody>
      </p:sp>
      <p:cxnSp>
        <p:nvCxnSpPr>
          <p:cNvPr id="9" name="Straight Arrow Connector 8">
            <a:extLst>
              <a:ext uri="{FF2B5EF4-FFF2-40B4-BE49-F238E27FC236}">
                <a16:creationId xmlns:a16="http://schemas.microsoft.com/office/drawing/2014/main" id="{0C8CF7F8-2145-D95A-3CA5-2DA763094E97}"/>
              </a:ext>
            </a:extLst>
          </p:cNvPr>
          <p:cNvCxnSpPr>
            <a:cxnSpLocks/>
          </p:cNvCxnSpPr>
          <p:nvPr/>
        </p:nvCxnSpPr>
        <p:spPr>
          <a:xfrm>
            <a:off x="2514600" y="2857500"/>
            <a:ext cx="0" cy="411480"/>
          </a:xfrm>
          <a:prstGeom prst="straightConnector1">
            <a:avLst/>
          </a:prstGeom>
          <a:ln w="19050">
            <a:solidFill>
              <a:srgbClr val="1A6AAE"/>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72A3265-9826-C60C-50F1-F56396B11F58}"/>
              </a:ext>
            </a:extLst>
          </p:cNvPr>
          <p:cNvCxnSpPr>
            <a:cxnSpLocks/>
          </p:cNvCxnSpPr>
          <p:nvPr/>
        </p:nvCxnSpPr>
        <p:spPr>
          <a:xfrm>
            <a:off x="2523744" y="2857500"/>
            <a:ext cx="219456" cy="0"/>
          </a:xfrm>
          <a:prstGeom prst="straightConnector1">
            <a:avLst/>
          </a:prstGeom>
          <a:ln w="19050">
            <a:solidFill>
              <a:srgbClr val="1A6AAE"/>
            </a:solidFill>
            <a:tailEnd type="none" w="med" len="lg"/>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849902D7-65DC-645A-D29D-D3FB0B64F7F0}"/>
              </a:ext>
            </a:extLst>
          </p:cNvPr>
          <p:cNvSpPr/>
          <p:nvPr/>
        </p:nvSpPr>
        <p:spPr>
          <a:xfrm>
            <a:off x="944514" y="4610100"/>
            <a:ext cx="2971800" cy="2286000"/>
          </a:xfrm>
          <a:prstGeom prst="roundRect">
            <a:avLst/>
          </a:prstGeom>
          <a:noFill/>
          <a:ln w="38100">
            <a:solidFill>
              <a:srgbClr val="0148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u="sng" dirty="0">
                <a:solidFill>
                  <a:schemeClr val="tx1"/>
                </a:solidFill>
                <a:cs typeface="Times New Roman" panose="02020603050405020304" pitchFamily="18" charset="0"/>
              </a:rPr>
              <a:t>80 ft Span</a:t>
            </a:r>
          </a:p>
          <a:p>
            <a:pPr algn="ctr"/>
            <a:endParaRPr lang="en-US" sz="2400" b="1" u="sng" dirty="0">
              <a:solidFill>
                <a:schemeClr val="tx1"/>
              </a:solidFill>
              <a:cs typeface="Times New Roman" panose="02020603050405020304" pitchFamily="18" charset="0"/>
            </a:endParaRPr>
          </a:p>
          <a:p>
            <a:pPr algn="ctr"/>
            <a:r>
              <a:rPr lang="en-US" sz="4400" i="1" dirty="0">
                <a:solidFill>
                  <a:schemeClr val="tx1"/>
                </a:solidFill>
                <a:cs typeface="Times New Roman" panose="02020603050405020304" pitchFamily="18" charset="0"/>
              </a:rPr>
              <a:t>K</a:t>
            </a:r>
            <a:r>
              <a:rPr lang="en-US" sz="4400" dirty="0">
                <a:solidFill>
                  <a:schemeClr val="tx1"/>
                </a:solidFill>
                <a:cs typeface="Times New Roman" panose="02020603050405020304" pitchFamily="18" charset="0"/>
              </a:rPr>
              <a:t> = 6.42</a:t>
            </a:r>
            <a:endParaRPr lang="en-US" sz="3600" dirty="0">
              <a:solidFill>
                <a:schemeClr val="tx1"/>
              </a:solidFill>
              <a:highlight>
                <a:srgbClr val="FFFFFF"/>
              </a:highlight>
              <a:cs typeface="Times New Roman" panose="02020603050405020304" pitchFamily="18" charset="0"/>
            </a:endParaRPr>
          </a:p>
        </p:txBody>
      </p:sp>
      <p:sp>
        <p:nvSpPr>
          <p:cNvPr id="15" name="Rectangle: Rounded Corners 14">
            <a:extLst>
              <a:ext uri="{FF2B5EF4-FFF2-40B4-BE49-F238E27FC236}">
                <a16:creationId xmlns:a16="http://schemas.microsoft.com/office/drawing/2014/main" id="{FC37EFB2-67DB-C6BF-5DBE-409B8F9B291B}"/>
              </a:ext>
            </a:extLst>
          </p:cNvPr>
          <p:cNvSpPr/>
          <p:nvPr/>
        </p:nvSpPr>
        <p:spPr>
          <a:xfrm>
            <a:off x="944514" y="7376456"/>
            <a:ext cx="2971800" cy="2286000"/>
          </a:xfrm>
          <a:prstGeom prst="roundRect">
            <a:avLst/>
          </a:prstGeom>
          <a:noFill/>
          <a:ln w="38100">
            <a:solidFill>
              <a:srgbClr val="7FAAE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u="sng" dirty="0">
                <a:solidFill>
                  <a:schemeClr val="tx1"/>
                </a:solidFill>
                <a:cs typeface="Times New Roman" panose="02020603050405020304" pitchFamily="18" charset="0"/>
              </a:rPr>
              <a:t>101 ft Span</a:t>
            </a:r>
          </a:p>
          <a:p>
            <a:pPr algn="ctr"/>
            <a:endParaRPr lang="en-US" sz="2400" dirty="0">
              <a:solidFill>
                <a:schemeClr val="tx1"/>
              </a:solidFill>
              <a:cs typeface="Times New Roman" panose="02020603050405020304" pitchFamily="18" charset="0"/>
            </a:endParaRPr>
          </a:p>
          <a:p>
            <a:pPr algn="ctr"/>
            <a:r>
              <a:rPr lang="en-US" sz="4400" i="1" dirty="0">
                <a:solidFill>
                  <a:schemeClr val="tx1"/>
                </a:solidFill>
                <a:cs typeface="Times New Roman" panose="02020603050405020304" pitchFamily="18" charset="0"/>
              </a:rPr>
              <a:t>K</a:t>
            </a:r>
            <a:r>
              <a:rPr lang="en-US" sz="4400" dirty="0">
                <a:solidFill>
                  <a:schemeClr val="tx1"/>
                </a:solidFill>
                <a:cs typeface="Times New Roman" panose="02020603050405020304" pitchFamily="18" charset="0"/>
              </a:rPr>
              <a:t> = 4.40</a:t>
            </a:r>
            <a:endParaRPr lang="en-US" sz="3600" dirty="0">
              <a:solidFill>
                <a:schemeClr val="tx1"/>
              </a:solidFill>
              <a:highlight>
                <a:srgbClr val="FFFFFF"/>
              </a:highlight>
              <a:cs typeface="Times New Roman" panose="02020603050405020304" pitchFamily="18" charset="0"/>
            </a:endParaRPr>
          </a:p>
        </p:txBody>
      </p:sp>
      <p:sp>
        <p:nvSpPr>
          <p:cNvPr id="16" name="Left Brace 15">
            <a:extLst>
              <a:ext uri="{FF2B5EF4-FFF2-40B4-BE49-F238E27FC236}">
                <a16:creationId xmlns:a16="http://schemas.microsoft.com/office/drawing/2014/main" id="{9F4C097A-29F8-0927-1B9F-E5B6EC59B20C}"/>
              </a:ext>
            </a:extLst>
          </p:cNvPr>
          <p:cNvSpPr/>
          <p:nvPr/>
        </p:nvSpPr>
        <p:spPr>
          <a:xfrm rot="5400000">
            <a:off x="2197301" y="2540199"/>
            <a:ext cx="434340" cy="3248261"/>
          </a:xfrm>
          <a:prstGeom prst="leftBrace">
            <a:avLst>
              <a:gd name="adj1" fmla="val 8333"/>
              <a:gd name="adj2" fmla="val 17189"/>
            </a:avLst>
          </a:prstGeom>
          <a:ln w="19050">
            <a:solidFill>
              <a:srgbClr val="1A6AA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cs typeface="Times New Roman" panose="02020603050405020304" pitchFamily="18" charset="0"/>
            </a:endParaRPr>
          </a:p>
        </p:txBody>
      </p:sp>
    </p:spTree>
    <p:extLst>
      <p:ext uri="{BB962C8B-B14F-4D97-AF65-F5344CB8AC3E}">
        <p14:creationId xmlns:p14="http://schemas.microsoft.com/office/powerpoint/2010/main" val="3373063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B123E-31BF-B5D9-D401-1B891F1369B5}"/>
            </a:ext>
          </a:extLst>
        </p:cNvPr>
        <p:cNvGrpSpPr/>
        <p:nvPr/>
      </p:nvGrpSpPr>
      <p:grpSpPr>
        <a:xfrm>
          <a:off x="0" y="0"/>
          <a:ext cx="0" cy="0"/>
          <a:chOff x="0" y="0"/>
          <a:chExt cx="0" cy="0"/>
        </a:xfrm>
      </p:grpSpPr>
      <p:grpSp>
        <p:nvGrpSpPr>
          <p:cNvPr id="6154" name="Group 6153">
            <a:extLst>
              <a:ext uri="{FF2B5EF4-FFF2-40B4-BE49-F238E27FC236}">
                <a16:creationId xmlns:a16="http://schemas.microsoft.com/office/drawing/2014/main" id="{22665926-F947-3517-302C-C0826E62ECA6}"/>
              </a:ext>
            </a:extLst>
          </p:cNvPr>
          <p:cNvGrpSpPr/>
          <p:nvPr/>
        </p:nvGrpSpPr>
        <p:grpSpPr>
          <a:xfrm>
            <a:off x="14031328" y="7013054"/>
            <a:ext cx="4256672" cy="3235847"/>
            <a:chOff x="9340440" y="4546652"/>
            <a:chExt cx="2743200" cy="2085332"/>
          </a:xfrm>
        </p:grpSpPr>
        <p:pic>
          <p:nvPicPr>
            <p:cNvPr id="6155" name="Picture 6154">
              <a:extLst>
                <a:ext uri="{FF2B5EF4-FFF2-40B4-BE49-F238E27FC236}">
                  <a16:creationId xmlns:a16="http://schemas.microsoft.com/office/drawing/2014/main" id="{202BC063-86FE-11E4-9728-7D90E95CDF9E}"/>
                </a:ext>
              </a:extLst>
            </p:cNvPr>
            <p:cNvPicPr>
              <a:picLocks noChangeAspect="1"/>
            </p:cNvPicPr>
            <p:nvPr/>
          </p:nvPicPr>
          <p:blipFill>
            <a:blip r:embed="rId2"/>
            <a:stretch>
              <a:fillRect/>
            </a:stretch>
          </p:blipFill>
          <p:spPr>
            <a:xfrm>
              <a:off x="9340440" y="4546652"/>
              <a:ext cx="2743200" cy="2057400"/>
            </a:xfrm>
            <a:prstGeom prst="rect">
              <a:avLst/>
            </a:prstGeom>
            <a:ln w="50800">
              <a:noFill/>
            </a:ln>
          </p:spPr>
        </p:pic>
        <p:sp>
          <p:nvSpPr>
            <p:cNvPr id="6156" name="TextBox 6155">
              <a:extLst>
                <a:ext uri="{FF2B5EF4-FFF2-40B4-BE49-F238E27FC236}">
                  <a16:creationId xmlns:a16="http://schemas.microsoft.com/office/drawing/2014/main" id="{67801090-BD49-1FAF-B5DC-D0FFED7C92A7}"/>
                </a:ext>
              </a:extLst>
            </p:cNvPr>
            <p:cNvSpPr txBox="1"/>
            <p:nvPr/>
          </p:nvSpPr>
          <p:spPr>
            <a:xfrm>
              <a:off x="9340440" y="6294796"/>
              <a:ext cx="2737643" cy="337188"/>
            </a:xfrm>
            <a:prstGeom prst="rect">
              <a:avLst/>
            </a:prstGeom>
            <a:gradFill>
              <a:gsLst>
                <a:gs pos="0">
                  <a:srgbClr val="0051A4">
                    <a:alpha val="25000"/>
                  </a:srgbClr>
                </a:gs>
                <a:gs pos="100000">
                  <a:srgbClr val="7FAAEA"/>
                </a:gs>
              </a:gsLst>
              <a:lin ang="5400000" scaled="1"/>
            </a:gradFill>
            <a:ln>
              <a:noFill/>
            </a:ln>
          </p:spPr>
          <p:txBody>
            <a:bodyPr wrap="square">
              <a:spAutoFit/>
            </a:bodyPr>
            <a:lstStyle/>
            <a:p>
              <a:pPr algn="ctr"/>
              <a:r>
                <a:rPr lang="en-US" sz="2800" dirty="0">
                  <a:solidFill>
                    <a:schemeClr val="bg1"/>
                  </a:solidFill>
                  <a:effectLst/>
                  <a:latin typeface="+mj-lt"/>
                  <a:ea typeface="Calibri" panose="020F0502020204030204" pitchFamily="34" charset="0"/>
                  <a:cs typeface="Times New Roman" panose="02020603050405020304" pitchFamily="18" charset="0"/>
                </a:rPr>
                <a:t>089B00062N</a:t>
              </a:r>
              <a:endParaRPr lang="en-US" sz="2800" dirty="0">
                <a:solidFill>
                  <a:schemeClr val="bg1"/>
                </a:solidFill>
                <a:latin typeface="+mj-lt"/>
                <a:cs typeface="Times New Roman" panose="02020603050405020304" pitchFamily="18" charset="0"/>
              </a:endParaRPr>
            </a:p>
          </p:txBody>
        </p:sp>
      </p:grpSp>
      <p:cxnSp>
        <p:nvCxnSpPr>
          <p:cNvPr id="6157" name="Straight Connector 6156">
            <a:extLst>
              <a:ext uri="{FF2B5EF4-FFF2-40B4-BE49-F238E27FC236}">
                <a16:creationId xmlns:a16="http://schemas.microsoft.com/office/drawing/2014/main" id="{989A6405-BDD2-C643-38E2-6E6E2CD1F417}"/>
              </a:ext>
            </a:extLst>
          </p:cNvPr>
          <p:cNvCxnSpPr>
            <a:cxnSpLocks/>
          </p:cNvCxnSpPr>
          <p:nvPr/>
        </p:nvCxnSpPr>
        <p:spPr>
          <a:xfrm flipH="1">
            <a:off x="759188" y="1516959"/>
            <a:ext cx="16468243" cy="0"/>
          </a:xfrm>
          <a:prstGeom prst="line">
            <a:avLst/>
          </a:prstGeom>
          <a:ln w="28575">
            <a:noFill/>
          </a:ln>
        </p:spPr>
        <p:style>
          <a:lnRef idx="1">
            <a:schemeClr val="accent1"/>
          </a:lnRef>
          <a:fillRef idx="0">
            <a:schemeClr val="accent1"/>
          </a:fillRef>
          <a:effectRef idx="0">
            <a:schemeClr val="accent1"/>
          </a:effectRef>
          <a:fontRef idx="minor">
            <a:schemeClr val="tx1"/>
          </a:fontRef>
        </p:style>
      </p:cxnSp>
      <p:grpSp>
        <p:nvGrpSpPr>
          <p:cNvPr id="6178" name="Group 6177">
            <a:extLst>
              <a:ext uri="{FF2B5EF4-FFF2-40B4-BE49-F238E27FC236}">
                <a16:creationId xmlns:a16="http://schemas.microsoft.com/office/drawing/2014/main" id="{A4504670-3EE8-556A-B7A5-1619A54949A3}"/>
              </a:ext>
            </a:extLst>
          </p:cNvPr>
          <p:cNvGrpSpPr/>
          <p:nvPr/>
        </p:nvGrpSpPr>
        <p:grpSpPr>
          <a:xfrm>
            <a:off x="73652" y="118994"/>
            <a:ext cx="4306640" cy="3229983"/>
            <a:chOff x="297989" y="136618"/>
            <a:chExt cx="2743200" cy="2057400"/>
          </a:xfrm>
        </p:grpSpPr>
        <p:pic>
          <p:nvPicPr>
            <p:cNvPr id="6179" name="Picture 6178">
              <a:extLst>
                <a:ext uri="{FF2B5EF4-FFF2-40B4-BE49-F238E27FC236}">
                  <a16:creationId xmlns:a16="http://schemas.microsoft.com/office/drawing/2014/main" id="{63A3D1F1-C65D-8DC8-81A1-71A9AFC3CF06}"/>
                </a:ext>
              </a:extLst>
            </p:cNvPr>
            <p:cNvPicPr>
              <a:picLocks noChangeAspect="1"/>
            </p:cNvPicPr>
            <p:nvPr/>
          </p:nvPicPr>
          <p:blipFill>
            <a:blip r:embed="rId3"/>
            <a:stretch>
              <a:fillRect/>
            </a:stretch>
          </p:blipFill>
          <p:spPr>
            <a:xfrm>
              <a:off x="297989" y="136618"/>
              <a:ext cx="2743200" cy="2057400"/>
            </a:xfrm>
            <a:prstGeom prst="rect">
              <a:avLst/>
            </a:prstGeom>
            <a:ln w="50800">
              <a:noFill/>
            </a:ln>
          </p:spPr>
        </p:pic>
        <p:sp>
          <p:nvSpPr>
            <p:cNvPr id="6180" name="TextBox 6179">
              <a:extLst>
                <a:ext uri="{FF2B5EF4-FFF2-40B4-BE49-F238E27FC236}">
                  <a16:creationId xmlns:a16="http://schemas.microsoft.com/office/drawing/2014/main" id="{138E762B-C9E0-6FCE-A390-B1176EDDD631}"/>
                </a:ext>
              </a:extLst>
            </p:cNvPr>
            <p:cNvSpPr txBox="1"/>
            <p:nvPr/>
          </p:nvSpPr>
          <p:spPr>
            <a:xfrm>
              <a:off x="297989" y="1860742"/>
              <a:ext cx="2742050" cy="333275"/>
            </a:xfrm>
            <a:prstGeom prst="rect">
              <a:avLst/>
            </a:prstGeom>
            <a:gradFill>
              <a:gsLst>
                <a:gs pos="0">
                  <a:srgbClr val="0051A4">
                    <a:alpha val="25000"/>
                  </a:srgbClr>
                </a:gs>
                <a:gs pos="100000">
                  <a:srgbClr val="7FAAEA"/>
                </a:gs>
              </a:gsLst>
              <a:lin ang="5400000" scaled="1"/>
            </a:gradFill>
            <a:ln>
              <a:noFill/>
            </a:ln>
          </p:spPr>
          <p:txBody>
            <a:bodyPr wrap="square">
              <a:spAutoFit/>
            </a:bodyPr>
            <a:lstStyle/>
            <a:p>
              <a:pPr algn="ctr"/>
              <a:r>
                <a:rPr lang="en-US" sz="2800" dirty="0">
                  <a:solidFill>
                    <a:schemeClr val="bg1"/>
                  </a:solidFill>
                  <a:effectLst/>
                  <a:latin typeface="+mj-lt"/>
                  <a:ea typeface="Calibri" panose="020F0502020204030204" pitchFamily="34" charset="0"/>
                  <a:cs typeface="Times New Roman" panose="02020603050405020304" pitchFamily="18" charset="0"/>
                </a:rPr>
                <a:t>007B00092N</a:t>
              </a:r>
              <a:endParaRPr lang="en-US" sz="2800" dirty="0">
                <a:solidFill>
                  <a:schemeClr val="bg1"/>
                </a:solidFill>
                <a:latin typeface="+mj-lt"/>
                <a:cs typeface="Times New Roman" panose="02020603050405020304" pitchFamily="18" charset="0"/>
              </a:endParaRPr>
            </a:p>
          </p:txBody>
        </p:sp>
      </p:grpSp>
      <p:grpSp>
        <p:nvGrpSpPr>
          <p:cNvPr id="6181" name="Group 6180">
            <a:extLst>
              <a:ext uri="{FF2B5EF4-FFF2-40B4-BE49-F238E27FC236}">
                <a16:creationId xmlns:a16="http://schemas.microsoft.com/office/drawing/2014/main" id="{556EBE2C-CE67-B3CB-F1E7-2884A120416F}"/>
              </a:ext>
            </a:extLst>
          </p:cNvPr>
          <p:cNvGrpSpPr/>
          <p:nvPr/>
        </p:nvGrpSpPr>
        <p:grpSpPr>
          <a:xfrm>
            <a:off x="4757395" y="72984"/>
            <a:ext cx="4306642" cy="3229983"/>
            <a:chOff x="3329519" y="154546"/>
            <a:chExt cx="2743201" cy="2057400"/>
          </a:xfrm>
        </p:grpSpPr>
        <p:pic>
          <p:nvPicPr>
            <p:cNvPr id="6182" name="Picture 6181">
              <a:extLst>
                <a:ext uri="{FF2B5EF4-FFF2-40B4-BE49-F238E27FC236}">
                  <a16:creationId xmlns:a16="http://schemas.microsoft.com/office/drawing/2014/main" id="{F27B61AE-4F6B-E9FF-F6FD-73E50AA8FD1C}"/>
                </a:ext>
              </a:extLst>
            </p:cNvPr>
            <p:cNvPicPr>
              <a:picLocks noChangeAspect="1"/>
            </p:cNvPicPr>
            <p:nvPr/>
          </p:nvPicPr>
          <p:blipFill>
            <a:blip r:embed="rId4"/>
            <a:stretch>
              <a:fillRect/>
            </a:stretch>
          </p:blipFill>
          <p:spPr>
            <a:xfrm>
              <a:off x="3329520" y="154546"/>
              <a:ext cx="2743200" cy="2057400"/>
            </a:xfrm>
            <a:prstGeom prst="rect">
              <a:avLst/>
            </a:prstGeom>
            <a:ln w="50800">
              <a:noFill/>
            </a:ln>
          </p:spPr>
        </p:pic>
        <p:sp>
          <p:nvSpPr>
            <p:cNvPr id="6183" name="TextBox 6182">
              <a:extLst>
                <a:ext uri="{FF2B5EF4-FFF2-40B4-BE49-F238E27FC236}">
                  <a16:creationId xmlns:a16="http://schemas.microsoft.com/office/drawing/2014/main" id="{F047E5E1-D3A0-FE1D-CF26-71C04E7325F3}"/>
                </a:ext>
              </a:extLst>
            </p:cNvPr>
            <p:cNvSpPr txBox="1"/>
            <p:nvPr/>
          </p:nvSpPr>
          <p:spPr>
            <a:xfrm>
              <a:off x="3329519" y="1878670"/>
              <a:ext cx="2743200" cy="333275"/>
            </a:xfrm>
            <a:prstGeom prst="rect">
              <a:avLst/>
            </a:prstGeom>
            <a:gradFill>
              <a:gsLst>
                <a:gs pos="0">
                  <a:srgbClr val="0051A4">
                    <a:alpha val="25000"/>
                  </a:srgbClr>
                </a:gs>
                <a:gs pos="100000">
                  <a:srgbClr val="7FAAEA"/>
                </a:gs>
              </a:gsLst>
              <a:lin ang="5400000" scaled="1"/>
            </a:gradFill>
            <a:ln>
              <a:noFill/>
            </a:ln>
          </p:spPr>
          <p:txBody>
            <a:bodyPr wrap="square">
              <a:spAutoFit/>
            </a:bodyPr>
            <a:lstStyle/>
            <a:p>
              <a:pPr algn="ctr"/>
              <a:r>
                <a:rPr lang="en-US" sz="2800" dirty="0">
                  <a:solidFill>
                    <a:schemeClr val="bg1"/>
                  </a:solidFill>
                  <a:effectLst/>
                  <a:latin typeface="+mj-lt"/>
                  <a:ea typeface="Calibri" panose="020F0502020204030204" pitchFamily="34" charset="0"/>
                  <a:cs typeface="Times New Roman" panose="02020603050405020304" pitchFamily="18" charset="0"/>
                </a:rPr>
                <a:t>007B00126N</a:t>
              </a:r>
              <a:endParaRPr lang="en-US" sz="2800" dirty="0">
                <a:solidFill>
                  <a:schemeClr val="bg1"/>
                </a:solidFill>
                <a:latin typeface="+mj-lt"/>
                <a:cs typeface="Times New Roman" panose="02020603050405020304" pitchFamily="18" charset="0"/>
              </a:endParaRPr>
            </a:p>
          </p:txBody>
        </p:sp>
      </p:grpSp>
      <p:grpSp>
        <p:nvGrpSpPr>
          <p:cNvPr id="6184" name="Group 6183">
            <a:extLst>
              <a:ext uri="{FF2B5EF4-FFF2-40B4-BE49-F238E27FC236}">
                <a16:creationId xmlns:a16="http://schemas.microsoft.com/office/drawing/2014/main" id="{379EB71C-79B7-369F-E704-B19549173CEF}"/>
              </a:ext>
            </a:extLst>
          </p:cNvPr>
          <p:cNvGrpSpPr/>
          <p:nvPr/>
        </p:nvGrpSpPr>
        <p:grpSpPr>
          <a:xfrm>
            <a:off x="9485560" y="73499"/>
            <a:ext cx="4306640" cy="3237307"/>
            <a:chOff x="6362201" y="154874"/>
            <a:chExt cx="2743200" cy="2062066"/>
          </a:xfrm>
        </p:grpSpPr>
        <p:pic>
          <p:nvPicPr>
            <p:cNvPr id="6185" name="Picture 6184">
              <a:extLst>
                <a:ext uri="{FF2B5EF4-FFF2-40B4-BE49-F238E27FC236}">
                  <a16:creationId xmlns:a16="http://schemas.microsoft.com/office/drawing/2014/main" id="{2A9D21AB-2EFA-4F54-5C8B-038A89CF1EAC}"/>
                </a:ext>
              </a:extLst>
            </p:cNvPr>
            <p:cNvPicPr>
              <a:picLocks noChangeAspect="1"/>
            </p:cNvPicPr>
            <p:nvPr/>
          </p:nvPicPr>
          <p:blipFill>
            <a:blip r:embed="rId5"/>
            <a:stretch>
              <a:fillRect/>
            </a:stretch>
          </p:blipFill>
          <p:spPr>
            <a:xfrm>
              <a:off x="6362201" y="154874"/>
              <a:ext cx="2743200" cy="2057400"/>
            </a:xfrm>
            <a:prstGeom prst="rect">
              <a:avLst/>
            </a:prstGeom>
            <a:ln w="50800">
              <a:noFill/>
            </a:ln>
          </p:spPr>
        </p:pic>
        <p:sp>
          <p:nvSpPr>
            <p:cNvPr id="6186" name="TextBox 6185">
              <a:extLst>
                <a:ext uri="{FF2B5EF4-FFF2-40B4-BE49-F238E27FC236}">
                  <a16:creationId xmlns:a16="http://schemas.microsoft.com/office/drawing/2014/main" id="{D6FCCD09-AAE8-DBB2-8D1E-73F7B1546AFA}"/>
                </a:ext>
              </a:extLst>
            </p:cNvPr>
            <p:cNvSpPr txBox="1"/>
            <p:nvPr/>
          </p:nvSpPr>
          <p:spPr>
            <a:xfrm>
              <a:off x="6362201" y="1883665"/>
              <a:ext cx="2743200" cy="333275"/>
            </a:xfrm>
            <a:prstGeom prst="rect">
              <a:avLst/>
            </a:prstGeom>
            <a:gradFill>
              <a:gsLst>
                <a:gs pos="0">
                  <a:srgbClr val="0051A4">
                    <a:alpha val="25000"/>
                  </a:srgbClr>
                </a:gs>
                <a:gs pos="100000">
                  <a:srgbClr val="7FAAEA"/>
                </a:gs>
              </a:gsLst>
              <a:lin ang="5400000" scaled="1"/>
            </a:gradFill>
            <a:ln>
              <a:noFill/>
            </a:ln>
          </p:spPr>
          <p:txBody>
            <a:bodyPr wrap="square">
              <a:spAutoFit/>
            </a:bodyPr>
            <a:lstStyle/>
            <a:p>
              <a:pPr algn="ctr"/>
              <a:r>
                <a:rPr lang="en-US" sz="2800" dirty="0">
                  <a:solidFill>
                    <a:schemeClr val="bg1"/>
                  </a:solidFill>
                  <a:effectLst/>
                  <a:latin typeface="+mj-lt"/>
                  <a:ea typeface="Calibri" panose="020F0502020204030204" pitchFamily="34" charset="0"/>
                  <a:cs typeface="Times New Roman" panose="02020603050405020304" pitchFamily="18" charset="0"/>
                </a:rPr>
                <a:t>073B00159L&amp;R</a:t>
              </a:r>
              <a:endParaRPr lang="en-US" sz="2800" dirty="0">
                <a:solidFill>
                  <a:schemeClr val="bg1"/>
                </a:solidFill>
                <a:latin typeface="+mj-lt"/>
                <a:cs typeface="Times New Roman" panose="02020603050405020304" pitchFamily="18" charset="0"/>
              </a:endParaRPr>
            </a:p>
          </p:txBody>
        </p:sp>
      </p:grpSp>
      <p:grpSp>
        <p:nvGrpSpPr>
          <p:cNvPr id="6187" name="Group 6186">
            <a:extLst>
              <a:ext uri="{FF2B5EF4-FFF2-40B4-BE49-F238E27FC236}">
                <a16:creationId xmlns:a16="http://schemas.microsoft.com/office/drawing/2014/main" id="{F8A4AD64-F058-4D9E-EC85-9546EC5C2509}"/>
              </a:ext>
            </a:extLst>
          </p:cNvPr>
          <p:cNvGrpSpPr/>
          <p:nvPr/>
        </p:nvGrpSpPr>
        <p:grpSpPr>
          <a:xfrm>
            <a:off x="71842" y="3528060"/>
            <a:ext cx="4306642" cy="3229983"/>
            <a:chOff x="296836" y="2355324"/>
            <a:chExt cx="2743201" cy="2057400"/>
          </a:xfrm>
        </p:grpSpPr>
        <p:pic>
          <p:nvPicPr>
            <p:cNvPr id="6188" name="Picture 6187">
              <a:extLst>
                <a:ext uri="{FF2B5EF4-FFF2-40B4-BE49-F238E27FC236}">
                  <a16:creationId xmlns:a16="http://schemas.microsoft.com/office/drawing/2014/main" id="{7354215B-969F-21C3-DB53-2E9F6FC7C0E0}"/>
                </a:ext>
              </a:extLst>
            </p:cNvPr>
            <p:cNvPicPr>
              <a:picLocks noChangeAspect="1"/>
            </p:cNvPicPr>
            <p:nvPr/>
          </p:nvPicPr>
          <p:blipFill>
            <a:blip r:embed="rId6"/>
            <a:stretch>
              <a:fillRect/>
            </a:stretch>
          </p:blipFill>
          <p:spPr>
            <a:xfrm>
              <a:off x="296837" y="2355324"/>
              <a:ext cx="2743200" cy="2057400"/>
            </a:xfrm>
            <a:prstGeom prst="rect">
              <a:avLst/>
            </a:prstGeom>
            <a:ln w="50800">
              <a:noFill/>
            </a:ln>
          </p:spPr>
        </p:pic>
        <p:sp>
          <p:nvSpPr>
            <p:cNvPr id="6189" name="TextBox 6188">
              <a:extLst>
                <a:ext uri="{FF2B5EF4-FFF2-40B4-BE49-F238E27FC236}">
                  <a16:creationId xmlns:a16="http://schemas.microsoft.com/office/drawing/2014/main" id="{70058186-7D11-4249-18C2-1492C5572798}"/>
                </a:ext>
              </a:extLst>
            </p:cNvPr>
            <p:cNvSpPr txBox="1"/>
            <p:nvPr/>
          </p:nvSpPr>
          <p:spPr>
            <a:xfrm>
              <a:off x="296836" y="4078111"/>
              <a:ext cx="2743200" cy="333275"/>
            </a:xfrm>
            <a:prstGeom prst="rect">
              <a:avLst/>
            </a:prstGeom>
            <a:gradFill>
              <a:gsLst>
                <a:gs pos="0">
                  <a:srgbClr val="0051A4">
                    <a:alpha val="25000"/>
                  </a:srgbClr>
                </a:gs>
                <a:gs pos="100000">
                  <a:srgbClr val="7FAAEA"/>
                </a:gs>
              </a:gsLst>
              <a:lin ang="5400000" scaled="1"/>
            </a:gradFill>
            <a:ln>
              <a:noFill/>
            </a:ln>
          </p:spPr>
          <p:txBody>
            <a:bodyPr wrap="square">
              <a:spAutoFit/>
            </a:bodyPr>
            <a:lstStyle/>
            <a:p>
              <a:pPr algn="ctr"/>
              <a:r>
                <a:rPr lang="en-US" sz="2800" dirty="0">
                  <a:solidFill>
                    <a:schemeClr val="bg1"/>
                  </a:solidFill>
                  <a:effectLst/>
                  <a:latin typeface="+mj-lt"/>
                  <a:ea typeface="Calibri" panose="020F0502020204030204" pitchFamily="34" charset="0"/>
                  <a:cs typeface="Times New Roman" panose="02020603050405020304" pitchFamily="18" charset="0"/>
                </a:rPr>
                <a:t>073B00160L&amp;R</a:t>
              </a:r>
              <a:endParaRPr lang="en-US" sz="2800" dirty="0">
                <a:solidFill>
                  <a:schemeClr val="bg1"/>
                </a:solidFill>
                <a:latin typeface="+mj-lt"/>
                <a:cs typeface="Times New Roman" panose="02020603050405020304" pitchFamily="18" charset="0"/>
              </a:endParaRPr>
            </a:p>
          </p:txBody>
        </p:sp>
      </p:grpSp>
      <p:grpSp>
        <p:nvGrpSpPr>
          <p:cNvPr id="6190" name="Group 6189">
            <a:extLst>
              <a:ext uri="{FF2B5EF4-FFF2-40B4-BE49-F238E27FC236}">
                <a16:creationId xmlns:a16="http://schemas.microsoft.com/office/drawing/2014/main" id="{6F4465DA-831C-9BBB-4230-4CFEB9695E90}"/>
              </a:ext>
            </a:extLst>
          </p:cNvPr>
          <p:cNvGrpSpPr/>
          <p:nvPr/>
        </p:nvGrpSpPr>
        <p:grpSpPr>
          <a:xfrm>
            <a:off x="4757395" y="3522404"/>
            <a:ext cx="4306640" cy="3229983"/>
            <a:chOff x="3329519" y="2351721"/>
            <a:chExt cx="2743200" cy="2057400"/>
          </a:xfrm>
        </p:grpSpPr>
        <p:pic>
          <p:nvPicPr>
            <p:cNvPr id="6191" name="Picture 6190">
              <a:extLst>
                <a:ext uri="{FF2B5EF4-FFF2-40B4-BE49-F238E27FC236}">
                  <a16:creationId xmlns:a16="http://schemas.microsoft.com/office/drawing/2014/main" id="{956CC3BB-49C9-DF60-D0FF-1B45906A0958}"/>
                </a:ext>
              </a:extLst>
            </p:cNvPr>
            <p:cNvPicPr>
              <a:picLocks noChangeAspect="1"/>
            </p:cNvPicPr>
            <p:nvPr/>
          </p:nvPicPr>
          <p:blipFill>
            <a:blip r:embed="rId7"/>
            <a:stretch>
              <a:fillRect/>
            </a:stretch>
          </p:blipFill>
          <p:spPr>
            <a:xfrm>
              <a:off x="3329519" y="2351721"/>
              <a:ext cx="2743200" cy="2057400"/>
            </a:xfrm>
            <a:prstGeom prst="rect">
              <a:avLst/>
            </a:prstGeom>
            <a:ln w="50800">
              <a:noFill/>
            </a:ln>
          </p:spPr>
        </p:pic>
        <p:sp>
          <p:nvSpPr>
            <p:cNvPr id="6192" name="TextBox 6191">
              <a:extLst>
                <a:ext uri="{FF2B5EF4-FFF2-40B4-BE49-F238E27FC236}">
                  <a16:creationId xmlns:a16="http://schemas.microsoft.com/office/drawing/2014/main" id="{E114FD1F-CE5F-975B-B4A8-EA07ACF9613F}"/>
                </a:ext>
              </a:extLst>
            </p:cNvPr>
            <p:cNvSpPr txBox="1"/>
            <p:nvPr/>
          </p:nvSpPr>
          <p:spPr>
            <a:xfrm>
              <a:off x="3329519" y="4075845"/>
              <a:ext cx="2743200" cy="333275"/>
            </a:xfrm>
            <a:prstGeom prst="rect">
              <a:avLst/>
            </a:prstGeom>
            <a:gradFill>
              <a:gsLst>
                <a:gs pos="0">
                  <a:srgbClr val="0051A4">
                    <a:alpha val="25000"/>
                  </a:srgbClr>
                </a:gs>
                <a:gs pos="100000">
                  <a:srgbClr val="7FAAEA"/>
                </a:gs>
              </a:gsLst>
              <a:lin ang="5400000" scaled="1"/>
            </a:gradFill>
            <a:ln>
              <a:noFill/>
            </a:ln>
          </p:spPr>
          <p:txBody>
            <a:bodyPr wrap="square">
              <a:spAutoFit/>
            </a:bodyPr>
            <a:lstStyle/>
            <a:p>
              <a:pPr algn="ctr"/>
              <a:r>
                <a:rPr lang="en-US" sz="2800" dirty="0">
                  <a:solidFill>
                    <a:schemeClr val="bg1"/>
                  </a:solidFill>
                  <a:effectLst/>
                  <a:latin typeface="+mj-lt"/>
                  <a:ea typeface="Calibri" panose="020F0502020204030204" pitchFamily="34" charset="0"/>
                  <a:cs typeface="Times New Roman" panose="02020603050405020304" pitchFamily="18" charset="0"/>
                </a:rPr>
                <a:t>073B00161L&amp;R</a:t>
              </a:r>
              <a:endParaRPr lang="en-US" sz="2800" dirty="0">
                <a:solidFill>
                  <a:schemeClr val="bg1"/>
                </a:solidFill>
                <a:latin typeface="+mj-lt"/>
                <a:cs typeface="Times New Roman" panose="02020603050405020304" pitchFamily="18" charset="0"/>
              </a:endParaRPr>
            </a:p>
          </p:txBody>
        </p:sp>
      </p:grpSp>
      <p:pic>
        <p:nvPicPr>
          <p:cNvPr id="6193" name="Picture 6192">
            <a:extLst>
              <a:ext uri="{FF2B5EF4-FFF2-40B4-BE49-F238E27FC236}">
                <a16:creationId xmlns:a16="http://schemas.microsoft.com/office/drawing/2014/main" id="{FCF86531-1334-81FB-D407-334964052C72}"/>
              </a:ext>
            </a:extLst>
          </p:cNvPr>
          <p:cNvPicPr>
            <a:picLocks noChangeAspect="1"/>
          </p:cNvPicPr>
          <p:nvPr/>
        </p:nvPicPr>
        <p:blipFill>
          <a:blip r:embed="rId8"/>
          <a:stretch>
            <a:fillRect/>
          </a:stretch>
        </p:blipFill>
        <p:spPr>
          <a:xfrm>
            <a:off x="9485560" y="3511266"/>
            <a:ext cx="4306640" cy="3237075"/>
          </a:xfrm>
          <a:prstGeom prst="rect">
            <a:avLst/>
          </a:prstGeom>
          <a:ln w="50800">
            <a:noFill/>
          </a:ln>
        </p:spPr>
      </p:pic>
      <p:sp>
        <p:nvSpPr>
          <p:cNvPr id="6194" name="TextBox 6193">
            <a:extLst>
              <a:ext uri="{FF2B5EF4-FFF2-40B4-BE49-F238E27FC236}">
                <a16:creationId xmlns:a16="http://schemas.microsoft.com/office/drawing/2014/main" id="{B5D393D1-36FD-043F-151F-F411CD4F91D1}"/>
              </a:ext>
            </a:extLst>
          </p:cNvPr>
          <p:cNvSpPr txBox="1"/>
          <p:nvPr/>
        </p:nvSpPr>
        <p:spPr>
          <a:xfrm>
            <a:off x="9485560" y="6223596"/>
            <a:ext cx="4306640" cy="523220"/>
          </a:xfrm>
          <a:prstGeom prst="rect">
            <a:avLst/>
          </a:prstGeom>
          <a:gradFill>
            <a:gsLst>
              <a:gs pos="0">
                <a:srgbClr val="0051A4">
                  <a:alpha val="25000"/>
                </a:srgbClr>
              </a:gs>
              <a:gs pos="100000">
                <a:srgbClr val="7FAAEA"/>
              </a:gs>
            </a:gsLst>
            <a:lin ang="5400000" scaled="1"/>
          </a:gradFill>
          <a:ln>
            <a:noFill/>
          </a:ln>
        </p:spPr>
        <p:txBody>
          <a:bodyPr wrap="square">
            <a:spAutoFit/>
          </a:bodyPr>
          <a:lstStyle/>
          <a:p>
            <a:pPr algn="ctr"/>
            <a:r>
              <a:rPr lang="en-US" sz="2800" dirty="0">
                <a:solidFill>
                  <a:schemeClr val="bg1"/>
                </a:solidFill>
                <a:effectLst/>
                <a:latin typeface="+mj-lt"/>
                <a:ea typeface="Calibri" panose="020F0502020204030204" pitchFamily="34" charset="0"/>
                <a:cs typeface="Times New Roman" panose="02020603050405020304" pitchFamily="18" charset="0"/>
              </a:rPr>
              <a:t>108B00033N</a:t>
            </a:r>
            <a:endParaRPr lang="en-US" sz="2800" dirty="0">
              <a:solidFill>
                <a:schemeClr val="bg1"/>
              </a:solidFill>
              <a:latin typeface="+mj-lt"/>
              <a:cs typeface="Times New Roman" panose="02020603050405020304" pitchFamily="18" charset="0"/>
            </a:endParaRPr>
          </a:p>
        </p:txBody>
      </p:sp>
      <p:grpSp>
        <p:nvGrpSpPr>
          <p:cNvPr id="6195" name="Group 6194">
            <a:extLst>
              <a:ext uri="{FF2B5EF4-FFF2-40B4-BE49-F238E27FC236}">
                <a16:creationId xmlns:a16="http://schemas.microsoft.com/office/drawing/2014/main" id="{11BD21A5-F8C8-39A8-D492-AEAED0F373CC}"/>
              </a:ext>
            </a:extLst>
          </p:cNvPr>
          <p:cNvGrpSpPr/>
          <p:nvPr/>
        </p:nvGrpSpPr>
        <p:grpSpPr>
          <a:xfrm>
            <a:off x="71847" y="7011283"/>
            <a:ext cx="4306642" cy="3237617"/>
            <a:chOff x="59285" y="3904830"/>
            <a:chExt cx="2393064" cy="1799037"/>
          </a:xfrm>
        </p:grpSpPr>
        <p:pic>
          <p:nvPicPr>
            <p:cNvPr id="6196" name="Picture 6195">
              <a:extLst>
                <a:ext uri="{FF2B5EF4-FFF2-40B4-BE49-F238E27FC236}">
                  <a16:creationId xmlns:a16="http://schemas.microsoft.com/office/drawing/2014/main" id="{B92F5F7E-95AE-D2CA-D823-4D44E99E7AA2}"/>
                </a:ext>
              </a:extLst>
            </p:cNvPr>
            <p:cNvPicPr>
              <a:picLocks noChangeAspect="1"/>
            </p:cNvPicPr>
            <p:nvPr/>
          </p:nvPicPr>
          <p:blipFill>
            <a:blip r:embed="rId9"/>
            <a:stretch>
              <a:fillRect/>
            </a:stretch>
          </p:blipFill>
          <p:spPr>
            <a:xfrm>
              <a:off x="59286" y="3904830"/>
              <a:ext cx="2393063" cy="1799037"/>
            </a:xfrm>
            <a:prstGeom prst="rect">
              <a:avLst/>
            </a:prstGeom>
            <a:ln w="50800">
              <a:noFill/>
            </a:ln>
          </p:spPr>
        </p:pic>
        <p:sp>
          <p:nvSpPr>
            <p:cNvPr id="6197" name="TextBox 6196">
              <a:extLst>
                <a:ext uri="{FF2B5EF4-FFF2-40B4-BE49-F238E27FC236}">
                  <a16:creationId xmlns:a16="http://schemas.microsoft.com/office/drawing/2014/main" id="{662DD53C-5523-A181-3A66-5DDCA4D2D154}"/>
                </a:ext>
              </a:extLst>
            </p:cNvPr>
            <p:cNvSpPr txBox="1"/>
            <p:nvPr/>
          </p:nvSpPr>
          <p:spPr>
            <a:xfrm>
              <a:off x="59285" y="5408887"/>
              <a:ext cx="2393063" cy="290736"/>
            </a:xfrm>
            <a:prstGeom prst="rect">
              <a:avLst/>
            </a:prstGeom>
            <a:gradFill>
              <a:gsLst>
                <a:gs pos="0">
                  <a:srgbClr val="0051A4">
                    <a:alpha val="25000"/>
                  </a:srgbClr>
                </a:gs>
                <a:gs pos="100000">
                  <a:srgbClr val="7FAAEA"/>
                </a:gs>
              </a:gsLst>
              <a:lin ang="5400000" scaled="1"/>
            </a:gradFill>
            <a:ln>
              <a:noFill/>
            </a:ln>
          </p:spPr>
          <p:txBody>
            <a:bodyPr wrap="square">
              <a:spAutoFit/>
            </a:bodyPr>
            <a:lstStyle/>
            <a:p>
              <a:pPr algn="ctr"/>
              <a:r>
                <a:rPr lang="en-US" sz="2800" dirty="0">
                  <a:solidFill>
                    <a:schemeClr val="bg1"/>
                  </a:solidFill>
                  <a:effectLst/>
                  <a:latin typeface="+mj-lt"/>
                  <a:ea typeface="Calibri" panose="020F0502020204030204" pitchFamily="34" charset="0"/>
                  <a:cs typeface="Times New Roman" panose="02020603050405020304" pitchFamily="18" charset="0"/>
                </a:rPr>
                <a:t>108B00032L&amp;R</a:t>
              </a:r>
              <a:endParaRPr lang="en-US" sz="2800" dirty="0">
                <a:solidFill>
                  <a:schemeClr val="bg1"/>
                </a:solidFill>
                <a:latin typeface="+mj-lt"/>
                <a:cs typeface="Times New Roman" panose="02020603050405020304" pitchFamily="18" charset="0"/>
              </a:endParaRPr>
            </a:p>
          </p:txBody>
        </p:sp>
      </p:grpSp>
      <p:grpSp>
        <p:nvGrpSpPr>
          <p:cNvPr id="6198" name="Group 6197">
            <a:extLst>
              <a:ext uri="{FF2B5EF4-FFF2-40B4-BE49-F238E27FC236}">
                <a16:creationId xmlns:a16="http://schemas.microsoft.com/office/drawing/2014/main" id="{621C5B86-FC3C-6237-54FA-0ACFC46E70D0}"/>
              </a:ext>
            </a:extLst>
          </p:cNvPr>
          <p:cNvGrpSpPr/>
          <p:nvPr/>
        </p:nvGrpSpPr>
        <p:grpSpPr>
          <a:xfrm>
            <a:off x="4777420" y="7011287"/>
            <a:ext cx="4306640" cy="3237615"/>
            <a:chOff x="3342274" y="4574029"/>
            <a:chExt cx="2743200" cy="2062261"/>
          </a:xfrm>
        </p:grpSpPr>
        <p:pic>
          <p:nvPicPr>
            <p:cNvPr id="6199" name="Picture 6198">
              <a:extLst>
                <a:ext uri="{FF2B5EF4-FFF2-40B4-BE49-F238E27FC236}">
                  <a16:creationId xmlns:a16="http://schemas.microsoft.com/office/drawing/2014/main" id="{60768B7F-60F3-D143-E2BF-1C9AC5681CBE}"/>
                </a:ext>
              </a:extLst>
            </p:cNvPr>
            <p:cNvPicPr>
              <a:picLocks noChangeAspect="1"/>
            </p:cNvPicPr>
            <p:nvPr/>
          </p:nvPicPr>
          <p:blipFill>
            <a:blip r:embed="rId10"/>
            <a:stretch>
              <a:fillRect/>
            </a:stretch>
          </p:blipFill>
          <p:spPr>
            <a:xfrm>
              <a:off x="3342274" y="4574029"/>
              <a:ext cx="2743200" cy="2057400"/>
            </a:xfrm>
            <a:prstGeom prst="rect">
              <a:avLst/>
            </a:prstGeom>
            <a:ln w="50800">
              <a:noFill/>
            </a:ln>
          </p:spPr>
        </p:pic>
        <p:sp>
          <p:nvSpPr>
            <p:cNvPr id="6200" name="TextBox 6199">
              <a:extLst>
                <a:ext uri="{FF2B5EF4-FFF2-40B4-BE49-F238E27FC236}">
                  <a16:creationId xmlns:a16="http://schemas.microsoft.com/office/drawing/2014/main" id="{3072FD0B-B32C-3798-947F-3A6E7F2EF5F9}"/>
                </a:ext>
              </a:extLst>
            </p:cNvPr>
            <p:cNvSpPr txBox="1"/>
            <p:nvPr/>
          </p:nvSpPr>
          <p:spPr>
            <a:xfrm>
              <a:off x="3342274" y="6303015"/>
              <a:ext cx="2743200" cy="333275"/>
            </a:xfrm>
            <a:prstGeom prst="rect">
              <a:avLst/>
            </a:prstGeom>
            <a:gradFill>
              <a:gsLst>
                <a:gs pos="0">
                  <a:srgbClr val="0051A4">
                    <a:alpha val="25000"/>
                  </a:srgbClr>
                </a:gs>
                <a:gs pos="100000">
                  <a:srgbClr val="7FAAEA"/>
                </a:gs>
              </a:gsLst>
              <a:lin ang="5400000" scaled="1"/>
            </a:gradFill>
            <a:ln>
              <a:noFill/>
            </a:ln>
          </p:spPr>
          <p:txBody>
            <a:bodyPr wrap="square">
              <a:spAutoFit/>
            </a:bodyPr>
            <a:lstStyle/>
            <a:p>
              <a:pPr algn="ctr"/>
              <a:r>
                <a:rPr lang="en-US" sz="2800" dirty="0">
                  <a:solidFill>
                    <a:schemeClr val="bg1"/>
                  </a:solidFill>
                  <a:effectLst/>
                  <a:latin typeface="+mj-lt"/>
                  <a:ea typeface="Calibri" panose="020F0502020204030204" pitchFamily="34" charset="0"/>
                  <a:cs typeface="Times New Roman" panose="02020603050405020304" pitchFamily="18" charset="0"/>
                </a:rPr>
                <a:t>056B00019N</a:t>
              </a:r>
              <a:endParaRPr lang="en-US" sz="2800" dirty="0">
                <a:solidFill>
                  <a:schemeClr val="bg1"/>
                </a:solidFill>
                <a:latin typeface="+mj-lt"/>
                <a:cs typeface="Times New Roman" panose="02020603050405020304" pitchFamily="18" charset="0"/>
              </a:endParaRPr>
            </a:p>
          </p:txBody>
        </p:sp>
      </p:grpSp>
      <p:grpSp>
        <p:nvGrpSpPr>
          <p:cNvPr id="6201" name="Group 6200">
            <a:extLst>
              <a:ext uri="{FF2B5EF4-FFF2-40B4-BE49-F238E27FC236}">
                <a16:creationId xmlns:a16="http://schemas.microsoft.com/office/drawing/2014/main" id="{E7648344-8D9A-0E39-2A55-F08BF5EA1D9B}"/>
              </a:ext>
            </a:extLst>
          </p:cNvPr>
          <p:cNvGrpSpPr/>
          <p:nvPr/>
        </p:nvGrpSpPr>
        <p:grpSpPr>
          <a:xfrm>
            <a:off x="9485558" y="7003104"/>
            <a:ext cx="4306640" cy="3238157"/>
            <a:chOff x="6362199" y="4557439"/>
            <a:chExt cx="2743200" cy="2062607"/>
          </a:xfrm>
        </p:grpSpPr>
        <p:pic>
          <p:nvPicPr>
            <p:cNvPr id="6202" name="Picture 6201">
              <a:extLst>
                <a:ext uri="{FF2B5EF4-FFF2-40B4-BE49-F238E27FC236}">
                  <a16:creationId xmlns:a16="http://schemas.microsoft.com/office/drawing/2014/main" id="{A1FC3319-6EF6-CB78-3224-06FD56E99FE1}"/>
                </a:ext>
              </a:extLst>
            </p:cNvPr>
            <p:cNvPicPr>
              <a:picLocks noChangeAspect="1"/>
            </p:cNvPicPr>
            <p:nvPr/>
          </p:nvPicPr>
          <p:blipFill>
            <a:blip r:embed="rId11"/>
            <a:stretch>
              <a:fillRect/>
            </a:stretch>
          </p:blipFill>
          <p:spPr>
            <a:xfrm>
              <a:off x="6362199" y="4557439"/>
              <a:ext cx="2743200" cy="2061959"/>
            </a:xfrm>
            <a:prstGeom prst="rect">
              <a:avLst/>
            </a:prstGeom>
            <a:ln w="50800">
              <a:noFill/>
            </a:ln>
          </p:spPr>
        </p:pic>
        <p:sp>
          <p:nvSpPr>
            <p:cNvPr id="6203" name="TextBox 6202">
              <a:extLst>
                <a:ext uri="{FF2B5EF4-FFF2-40B4-BE49-F238E27FC236}">
                  <a16:creationId xmlns:a16="http://schemas.microsoft.com/office/drawing/2014/main" id="{D692F06E-9650-0300-96B8-B608661A4BB7}"/>
                </a:ext>
              </a:extLst>
            </p:cNvPr>
            <p:cNvSpPr txBox="1"/>
            <p:nvPr/>
          </p:nvSpPr>
          <p:spPr>
            <a:xfrm>
              <a:off x="6362199" y="6286771"/>
              <a:ext cx="2743200" cy="333275"/>
            </a:xfrm>
            <a:prstGeom prst="rect">
              <a:avLst/>
            </a:prstGeom>
            <a:gradFill>
              <a:gsLst>
                <a:gs pos="0">
                  <a:srgbClr val="0051A4">
                    <a:alpha val="25000"/>
                  </a:srgbClr>
                </a:gs>
                <a:gs pos="100000">
                  <a:srgbClr val="7FAAEA"/>
                </a:gs>
              </a:gsLst>
              <a:lin ang="5400000" scaled="1"/>
            </a:gradFill>
            <a:ln>
              <a:noFill/>
            </a:ln>
          </p:spPr>
          <p:txBody>
            <a:bodyPr wrap="square">
              <a:spAutoFit/>
            </a:bodyPr>
            <a:lstStyle/>
            <a:p>
              <a:pPr algn="ctr"/>
              <a:r>
                <a:rPr lang="en-US" sz="2800" dirty="0">
                  <a:solidFill>
                    <a:schemeClr val="bg1"/>
                  </a:solidFill>
                  <a:effectLst/>
                  <a:latin typeface="+mj-lt"/>
                  <a:ea typeface="Calibri" panose="020F0502020204030204" pitchFamily="34" charset="0"/>
                  <a:cs typeface="Times New Roman" panose="02020603050405020304" pitchFamily="18" charset="0"/>
                </a:rPr>
                <a:t>056B00094N</a:t>
              </a:r>
              <a:endParaRPr lang="en-US" sz="2800" dirty="0">
                <a:solidFill>
                  <a:schemeClr val="bg1"/>
                </a:solidFill>
                <a:latin typeface="+mj-lt"/>
                <a:cs typeface="Times New Roman" panose="02020603050405020304" pitchFamily="18" charset="0"/>
              </a:endParaRPr>
            </a:p>
          </p:txBody>
        </p:sp>
      </p:grpSp>
      <p:pic>
        <p:nvPicPr>
          <p:cNvPr id="6204" name="Picture 6203">
            <a:extLst>
              <a:ext uri="{FF2B5EF4-FFF2-40B4-BE49-F238E27FC236}">
                <a16:creationId xmlns:a16="http://schemas.microsoft.com/office/drawing/2014/main" id="{5F093B68-A44C-96E0-90E0-BB5AEFF9CEE1}"/>
              </a:ext>
            </a:extLst>
          </p:cNvPr>
          <p:cNvPicPr>
            <a:picLocks noChangeAspect="1"/>
          </p:cNvPicPr>
          <p:nvPr/>
        </p:nvPicPr>
        <p:blipFill>
          <a:blip r:embed="rId12"/>
          <a:stretch>
            <a:fillRect/>
          </a:stretch>
        </p:blipFill>
        <p:spPr>
          <a:xfrm>
            <a:off x="71246" y="118994"/>
            <a:ext cx="1301163" cy="1645590"/>
          </a:xfrm>
          <a:prstGeom prst="rect">
            <a:avLst/>
          </a:prstGeom>
        </p:spPr>
      </p:pic>
      <p:grpSp>
        <p:nvGrpSpPr>
          <p:cNvPr id="6205" name="Group 6204">
            <a:extLst>
              <a:ext uri="{FF2B5EF4-FFF2-40B4-BE49-F238E27FC236}">
                <a16:creationId xmlns:a16="http://schemas.microsoft.com/office/drawing/2014/main" id="{D72D32A8-8A30-3598-9D55-0205FD9F4079}"/>
              </a:ext>
            </a:extLst>
          </p:cNvPr>
          <p:cNvGrpSpPr/>
          <p:nvPr/>
        </p:nvGrpSpPr>
        <p:grpSpPr>
          <a:xfrm>
            <a:off x="4757397" y="73549"/>
            <a:ext cx="1301163" cy="1645590"/>
            <a:chOff x="-1577201" y="4232108"/>
            <a:chExt cx="723015" cy="914400"/>
          </a:xfrm>
        </p:grpSpPr>
        <p:pic>
          <p:nvPicPr>
            <p:cNvPr id="6206" name="Picture 6205">
              <a:extLst>
                <a:ext uri="{FF2B5EF4-FFF2-40B4-BE49-F238E27FC236}">
                  <a16:creationId xmlns:a16="http://schemas.microsoft.com/office/drawing/2014/main" id="{51257EC0-DD7A-91FD-AEB7-C6E96E2A66B2}"/>
                </a:ext>
              </a:extLst>
            </p:cNvPr>
            <p:cNvPicPr>
              <a:picLocks noChangeAspect="1"/>
            </p:cNvPicPr>
            <p:nvPr/>
          </p:nvPicPr>
          <p:blipFill>
            <a:blip r:embed="rId12"/>
            <a:stretch>
              <a:fillRect/>
            </a:stretch>
          </p:blipFill>
          <p:spPr>
            <a:xfrm>
              <a:off x="-1577201" y="4232108"/>
              <a:ext cx="723015" cy="914400"/>
            </a:xfrm>
            <a:prstGeom prst="rect">
              <a:avLst/>
            </a:prstGeom>
          </p:spPr>
        </p:pic>
        <p:sp>
          <p:nvSpPr>
            <p:cNvPr id="6207" name="TextBox 6206">
              <a:extLst>
                <a:ext uri="{FF2B5EF4-FFF2-40B4-BE49-F238E27FC236}">
                  <a16:creationId xmlns:a16="http://schemas.microsoft.com/office/drawing/2014/main" id="{1DB1948C-5149-0491-231A-5712B857F8E0}"/>
                </a:ext>
              </a:extLst>
            </p:cNvPr>
            <p:cNvSpPr txBox="1"/>
            <p:nvPr/>
          </p:nvSpPr>
          <p:spPr>
            <a:xfrm>
              <a:off x="-1550482" y="4627158"/>
              <a:ext cx="671801" cy="273634"/>
            </a:xfrm>
            <a:prstGeom prst="rect">
              <a:avLst/>
            </a:prstGeom>
            <a:solidFill>
              <a:schemeClr val="bg1"/>
            </a:solidFill>
          </p:spPr>
          <p:txBody>
            <a:bodyPr wrap="square" rtlCol="0">
              <a:spAutoFit/>
            </a:bodyPr>
            <a:lstStyle/>
            <a:p>
              <a:pPr algn="ctr"/>
              <a:r>
                <a:rPr lang="en-US" sz="2600" b="1" dirty="0">
                  <a:latin typeface="+mj-lt"/>
                  <a:cs typeface="Aldhabi" panose="020F0502020204030204" pitchFamily="2" charset="-78"/>
                </a:rPr>
                <a:t>20-40</a:t>
              </a:r>
            </a:p>
          </p:txBody>
        </p:sp>
      </p:grpSp>
      <p:grpSp>
        <p:nvGrpSpPr>
          <p:cNvPr id="6208" name="Group 6207">
            <a:extLst>
              <a:ext uri="{FF2B5EF4-FFF2-40B4-BE49-F238E27FC236}">
                <a16:creationId xmlns:a16="http://schemas.microsoft.com/office/drawing/2014/main" id="{5F9789E0-E9B7-420A-E604-17F0C3BC30DA}"/>
              </a:ext>
            </a:extLst>
          </p:cNvPr>
          <p:cNvGrpSpPr/>
          <p:nvPr/>
        </p:nvGrpSpPr>
        <p:grpSpPr>
          <a:xfrm>
            <a:off x="9485560" y="73549"/>
            <a:ext cx="1301163" cy="1645590"/>
            <a:chOff x="-1577201" y="4232108"/>
            <a:chExt cx="723015" cy="914400"/>
          </a:xfrm>
        </p:grpSpPr>
        <p:pic>
          <p:nvPicPr>
            <p:cNvPr id="6209" name="Picture 6208">
              <a:extLst>
                <a:ext uri="{FF2B5EF4-FFF2-40B4-BE49-F238E27FC236}">
                  <a16:creationId xmlns:a16="http://schemas.microsoft.com/office/drawing/2014/main" id="{1E38EF1A-512F-5074-B921-05EBEC56FABE}"/>
                </a:ext>
              </a:extLst>
            </p:cNvPr>
            <p:cNvPicPr>
              <a:picLocks noChangeAspect="1"/>
            </p:cNvPicPr>
            <p:nvPr/>
          </p:nvPicPr>
          <p:blipFill>
            <a:blip r:embed="rId12"/>
            <a:stretch>
              <a:fillRect/>
            </a:stretch>
          </p:blipFill>
          <p:spPr>
            <a:xfrm>
              <a:off x="-1577201" y="4232108"/>
              <a:ext cx="723015" cy="914400"/>
            </a:xfrm>
            <a:prstGeom prst="rect">
              <a:avLst/>
            </a:prstGeom>
          </p:spPr>
        </p:pic>
        <p:sp>
          <p:nvSpPr>
            <p:cNvPr id="6210" name="TextBox 6209">
              <a:extLst>
                <a:ext uri="{FF2B5EF4-FFF2-40B4-BE49-F238E27FC236}">
                  <a16:creationId xmlns:a16="http://schemas.microsoft.com/office/drawing/2014/main" id="{1CDBE3E3-7D7A-E9C8-05D1-6276222E20CD}"/>
                </a:ext>
              </a:extLst>
            </p:cNvPr>
            <p:cNvSpPr txBox="1"/>
            <p:nvPr/>
          </p:nvSpPr>
          <p:spPr>
            <a:xfrm>
              <a:off x="-1550482" y="4627158"/>
              <a:ext cx="671801" cy="273634"/>
            </a:xfrm>
            <a:prstGeom prst="rect">
              <a:avLst/>
            </a:prstGeom>
            <a:solidFill>
              <a:schemeClr val="bg1"/>
            </a:solidFill>
          </p:spPr>
          <p:txBody>
            <a:bodyPr wrap="square" rtlCol="0">
              <a:spAutoFit/>
            </a:bodyPr>
            <a:lstStyle/>
            <a:p>
              <a:pPr algn="ctr"/>
              <a:r>
                <a:rPr lang="en-US" sz="2600" b="1" dirty="0">
                  <a:latin typeface="+mj-lt"/>
                  <a:cs typeface="Aldhabi" panose="020F0502020204030204" pitchFamily="2" charset="-78"/>
                </a:rPr>
                <a:t>20-40</a:t>
              </a:r>
            </a:p>
          </p:txBody>
        </p:sp>
      </p:grpSp>
      <p:grpSp>
        <p:nvGrpSpPr>
          <p:cNvPr id="6211" name="Group 6210">
            <a:extLst>
              <a:ext uri="{FF2B5EF4-FFF2-40B4-BE49-F238E27FC236}">
                <a16:creationId xmlns:a16="http://schemas.microsoft.com/office/drawing/2014/main" id="{E861D2B4-2B22-5A6B-4325-68D6E386CEC9}"/>
              </a:ext>
            </a:extLst>
          </p:cNvPr>
          <p:cNvGrpSpPr/>
          <p:nvPr/>
        </p:nvGrpSpPr>
        <p:grpSpPr>
          <a:xfrm>
            <a:off x="65532" y="3522404"/>
            <a:ext cx="1301163" cy="1645590"/>
            <a:chOff x="-1577201" y="4232108"/>
            <a:chExt cx="723015" cy="914400"/>
          </a:xfrm>
        </p:grpSpPr>
        <p:pic>
          <p:nvPicPr>
            <p:cNvPr id="6212" name="Picture 6211">
              <a:extLst>
                <a:ext uri="{FF2B5EF4-FFF2-40B4-BE49-F238E27FC236}">
                  <a16:creationId xmlns:a16="http://schemas.microsoft.com/office/drawing/2014/main" id="{D0F20C17-2734-341A-EAB2-F6874FFDD3C8}"/>
                </a:ext>
              </a:extLst>
            </p:cNvPr>
            <p:cNvPicPr>
              <a:picLocks noChangeAspect="1"/>
            </p:cNvPicPr>
            <p:nvPr/>
          </p:nvPicPr>
          <p:blipFill>
            <a:blip r:embed="rId12"/>
            <a:stretch>
              <a:fillRect/>
            </a:stretch>
          </p:blipFill>
          <p:spPr>
            <a:xfrm>
              <a:off x="-1577201" y="4232108"/>
              <a:ext cx="723015" cy="914400"/>
            </a:xfrm>
            <a:prstGeom prst="rect">
              <a:avLst/>
            </a:prstGeom>
          </p:spPr>
        </p:pic>
        <p:sp>
          <p:nvSpPr>
            <p:cNvPr id="6213" name="TextBox 6212">
              <a:extLst>
                <a:ext uri="{FF2B5EF4-FFF2-40B4-BE49-F238E27FC236}">
                  <a16:creationId xmlns:a16="http://schemas.microsoft.com/office/drawing/2014/main" id="{33FE5F8E-C7BB-49AD-3943-1DCD880F097C}"/>
                </a:ext>
              </a:extLst>
            </p:cNvPr>
            <p:cNvSpPr txBox="1"/>
            <p:nvPr/>
          </p:nvSpPr>
          <p:spPr>
            <a:xfrm>
              <a:off x="-1550482" y="4627158"/>
              <a:ext cx="671801" cy="273634"/>
            </a:xfrm>
            <a:prstGeom prst="rect">
              <a:avLst/>
            </a:prstGeom>
            <a:solidFill>
              <a:schemeClr val="bg1"/>
            </a:solidFill>
          </p:spPr>
          <p:txBody>
            <a:bodyPr wrap="square" rtlCol="0">
              <a:spAutoFit/>
            </a:bodyPr>
            <a:lstStyle/>
            <a:p>
              <a:pPr algn="ctr"/>
              <a:r>
                <a:rPr lang="en-US" sz="2600" b="1" dirty="0">
                  <a:latin typeface="+mj-lt"/>
                  <a:cs typeface="Aldhabi" panose="020F0502020204030204" pitchFamily="2" charset="-78"/>
                </a:rPr>
                <a:t>20-40</a:t>
              </a:r>
            </a:p>
          </p:txBody>
        </p:sp>
      </p:grpSp>
      <p:grpSp>
        <p:nvGrpSpPr>
          <p:cNvPr id="6214" name="Group 6213">
            <a:extLst>
              <a:ext uri="{FF2B5EF4-FFF2-40B4-BE49-F238E27FC236}">
                <a16:creationId xmlns:a16="http://schemas.microsoft.com/office/drawing/2014/main" id="{B4D3FD64-87CC-4055-6C5B-7ECF33D56AE8}"/>
              </a:ext>
            </a:extLst>
          </p:cNvPr>
          <p:cNvGrpSpPr/>
          <p:nvPr/>
        </p:nvGrpSpPr>
        <p:grpSpPr>
          <a:xfrm>
            <a:off x="4754926" y="3522404"/>
            <a:ext cx="1301163" cy="1645590"/>
            <a:chOff x="-1577201" y="4232108"/>
            <a:chExt cx="723015" cy="914400"/>
          </a:xfrm>
        </p:grpSpPr>
        <p:pic>
          <p:nvPicPr>
            <p:cNvPr id="6215" name="Picture 6214">
              <a:extLst>
                <a:ext uri="{FF2B5EF4-FFF2-40B4-BE49-F238E27FC236}">
                  <a16:creationId xmlns:a16="http://schemas.microsoft.com/office/drawing/2014/main" id="{20C10855-87F0-C112-D0E7-73A58F7563E1}"/>
                </a:ext>
              </a:extLst>
            </p:cNvPr>
            <p:cNvPicPr>
              <a:picLocks noChangeAspect="1"/>
            </p:cNvPicPr>
            <p:nvPr/>
          </p:nvPicPr>
          <p:blipFill>
            <a:blip r:embed="rId12"/>
            <a:stretch>
              <a:fillRect/>
            </a:stretch>
          </p:blipFill>
          <p:spPr>
            <a:xfrm>
              <a:off x="-1577201" y="4232108"/>
              <a:ext cx="723015" cy="914400"/>
            </a:xfrm>
            <a:prstGeom prst="rect">
              <a:avLst/>
            </a:prstGeom>
          </p:spPr>
        </p:pic>
        <p:sp>
          <p:nvSpPr>
            <p:cNvPr id="6216" name="TextBox 6215">
              <a:extLst>
                <a:ext uri="{FF2B5EF4-FFF2-40B4-BE49-F238E27FC236}">
                  <a16:creationId xmlns:a16="http://schemas.microsoft.com/office/drawing/2014/main" id="{336B9ECB-C4F6-110E-47BE-1F67B4228CCD}"/>
                </a:ext>
              </a:extLst>
            </p:cNvPr>
            <p:cNvSpPr txBox="1"/>
            <p:nvPr/>
          </p:nvSpPr>
          <p:spPr>
            <a:xfrm>
              <a:off x="-1550482" y="4627158"/>
              <a:ext cx="671801" cy="273634"/>
            </a:xfrm>
            <a:prstGeom prst="rect">
              <a:avLst/>
            </a:prstGeom>
            <a:solidFill>
              <a:schemeClr val="bg1"/>
            </a:solidFill>
          </p:spPr>
          <p:txBody>
            <a:bodyPr wrap="square" rtlCol="0">
              <a:spAutoFit/>
            </a:bodyPr>
            <a:lstStyle/>
            <a:p>
              <a:pPr algn="ctr"/>
              <a:r>
                <a:rPr lang="en-US" sz="2600" b="1" dirty="0">
                  <a:latin typeface="+mj-lt"/>
                  <a:cs typeface="Aldhabi" panose="020F0502020204030204" pitchFamily="2" charset="-78"/>
                </a:rPr>
                <a:t>20-40</a:t>
              </a:r>
            </a:p>
          </p:txBody>
        </p:sp>
      </p:grpSp>
      <p:pic>
        <p:nvPicPr>
          <p:cNvPr id="6217" name="Picture 6216">
            <a:extLst>
              <a:ext uri="{FF2B5EF4-FFF2-40B4-BE49-F238E27FC236}">
                <a16:creationId xmlns:a16="http://schemas.microsoft.com/office/drawing/2014/main" id="{83B1D117-DC48-6F52-7164-B861F4CFD143}"/>
              </a:ext>
            </a:extLst>
          </p:cNvPr>
          <p:cNvPicPr>
            <a:picLocks noChangeAspect="1"/>
          </p:cNvPicPr>
          <p:nvPr/>
        </p:nvPicPr>
        <p:blipFill>
          <a:blip r:embed="rId12"/>
          <a:stretch>
            <a:fillRect/>
          </a:stretch>
        </p:blipFill>
        <p:spPr>
          <a:xfrm>
            <a:off x="9485560" y="3505635"/>
            <a:ext cx="1301163" cy="1645590"/>
          </a:xfrm>
          <a:prstGeom prst="rect">
            <a:avLst/>
          </a:prstGeom>
        </p:spPr>
      </p:pic>
      <p:pic>
        <p:nvPicPr>
          <p:cNvPr id="6218" name="Picture 6217">
            <a:extLst>
              <a:ext uri="{FF2B5EF4-FFF2-40B4-BE49-F238E27FC236}">
                <a16:creationId xmlns:a16="http://schemas.microsoft.com/office/drawing/2014/main" id="{ECC29BBC-ADA4-51C6-8C4B-A4440CB434F1}"/>
              </a:ext>
            </a:extLst>
          </p:cNvPr>
          <p:cNvPicPr>
            <a:picLocks noChangeAspect="1"/>
          </p:cNvPicPr>
          <p:nvPr/>
        </p:nvPicPr>
        <p:blipFill>
          <a:blip r:embed="rId12"/>
          <a:stretch>
            <a:fillRect/>
          </a:stretch>
        </p:blipFill>
        <p:spPr>
          <a:xfrm>
            <a:off x="71246" y="7018070"/>
            <a:ext cx="1301163" cy="1645590"/>
          </a:xfrm>
          <a:prstGeom prst="rect">
            <a:avLst/>
          </a:prstGeom>
        </p:spPr>
      </p:pic>
      <p:grpSp>
        <p:nvGrpSpPr>
          <p:cNvPr id="6219" name="Group 6218">
            <a:extLst>
              <a:ext uri="{FF2B5EF4-FFF2-40B4-BE49-F238E27FC236}">
                <a16:creationId xmlns:a16="http://schemas.microsoft.com/office/drawing/2014/main" id="{5E5B6114-3EA0-D0F1-7B80-CF5E29A2736C}"/>
              </a:ext>
            </a:extLst>
          </p:cNvPr>
          <p:cNvGrpSpPr/>
          <p:nvPr/>
        </p:nvGrpSpPr>
        <p:grpSpPr>
          <a:xfrm>
            <a:off x="4777420" y="7011283"/>
            <a:ext cx="1301163" cy="1645590"/>
            <a:chOff x="-1577201" y="4232108"/>
            <a:chExt cx="723015" cy="914400"/>
          </a:xfrm>
        </p:grpSpPr>
        <p:pic>
          <p:nvPicPr>
            <p:cNvPr id="6220" name="Picture 6219">
              <a:extLst>
                <a:ext uri="{FF2B5EF4-FFF2-40B4-BE49-F238E27FC236}">
                  <a16:creationId xmlns:a16="http://schemas.microsoft.com/office/drawing/2014/main" id="{C9256629-261B-12AF-9ADE-21BCD09B8F53}"/>
                </a:ext>
              </a:extLst>
            </p:cNvPr>
            <p:cNvPicPr>
              <a:picLocks noChangeAspect="1"/>
            </p:cNvPicPr>
            <p:nvPr/>
          </p:nvPicPr>
          <p:blipFill>
            <a:blip r:embed="rId12"/>
            <a:stretch>
              <a:fillRect/>
            </a:stretch>
          </p:blipFill>
          <p:spPr>
            <a:xfrm>
              <a:off x="-1577201" y="4232108"/>
              <a:ext cx="723015" cy="914400"/>
            </a:xfrm>
            <a:prstGeom prst="rect">
              <a:avLst/>
            </a:prstGeom>
          </p:spPr>
        </p:pic>
        <p:sp>
          <p:nvSpPr>
            <p:cNvPr id="6221" name="TextBox 6220">
              <a:extLst>
                <a:ext uri="{FF2B5EF4-FFF2-40B4-BE49-F238E27FC236}">
                  <a16:creationId xmlns:a16="http://schemas.microsoft.com/office/drawing/2014/main" id="{B96CD358-94AD-DD8A-D954-96613335775B}"/>
                </a:ext>
              </a:extLst>
            </p:cNvPr>
            <p:cNvSpPr txBox="1"/>
            <p:nvPr/>
          </p:nvSpPr>
          <p:spPr>
            <a:xfrm>
              <a:off x="-1550482" y="4627158"/>
              <a:ext cx="671801" cy="273634"/>
            </a:xfrm>
            <a:prstGeom prst="rect">
              <a:avLst/>
            </a:prstGeom>
            <a:solidFill>
              <a:schemeClr val="bg1"/>
            </a:solidFill>
          </p:spPr>
          <p:txBody>
            <a:bodyPr wrap="square" rtlCol="0">
              <a:spAutoFit/>
            </a:bodyPr>
            <a:lstStyle/>
            <a:p>
              <a:pPr algn="ctr"/>
              <a:r>
                <a:rPr lang="en-US" sz="2600" b="1" dirty="0">
                  <a:latin typeface="+mj-lt"/>
                  <a:cs typeface="Aldhabi" panose="020F0502020204030204" pitchFamily="2" charset="-78"/>
                </a:rPr>
                <a:t>20-40</a:t>
              </a:r>
            </a:p>
          </p:txBody>
        </p:sp>
      </p:grpSp>
      <p:grpSp>
        <p:nvGrpSpPr>
          <p:cNvPr id="6232" name="Group 6231">
            <a:extLst>
              <a:ext uri="{FF2B5EF4-FFF2-40B4-BE49-F238E27FC236}">
                <a16:creationId xmlns:a16="http://schemas.microsoft.com/office/drawing/2014/main" id="{F7324603-5E5E-C79C-3104-87F12468F369}"/>
              </a:ext>
            </a:extLst>
          </p:cNvPr>
          <p:cNvGrpSpPr/>
          <p:nvPr/>
        </p:nvGrpSpPr>
        <p:grpSpPr>
          <a:xfrm>
            <a:off x="14038255" y="6989403"/>
            <a:ext cx="1301163" cy="1645590"/>
            <a:chOff x="-1577201" y="4232108"/>
            <a:chExt cx="723015" cy="914400"/>
          </a:xfrm>
        </p:grpSpPr>
        <p:pic>
          <p:nvPicPr>
            <p:cNvPr id="6233" name="Picture 6232">
              <a:extLst>
                <a:ext uri="{FF2B5EF4-FFF2-40B4-BE49-F238E27FC236}">
                  <a16:creationId xmlns:a16="http://schemas.microsoft.com/office/drawing/2014/main" id="{DB80C293-D1FF-2C83-B019-A29E2F914BE5}"/>
                </a:ext>
              </a:extLst>
            </p:cNvPr>
            <p:cNvPicPr>
              <a:picLocks noChangeAspect="1"/>
            </p:cNvPicPr>
            <p:nvPr/>
          </p:nvPicPr>
          <p:blipFill>
            <a:blip r:embed="rId12"/>
            <a:stretch>
              <a:fillRect/>
            </a:stretch>
          </p:blipFill>
          <p:spPr>
            <a:xfrm>
              <a:off x="-1577201" y="4232108"/>
              <a:ext cx="723015" cy="914400"/>
            </a:xfrm>
            <a:prstGeom prst="rect">
              <a:avLst/>
            </a:prstGeom>
          </p:spPr>
        </p:pic>
        <p:sp>
          <p:nvSpPr>
            <p:cNvPr id="6234" name="TextBox 6233">
              <a:extLst>
                <a:ext uri="{FF2B5EF4-FFF2-40B4-BE49-F238E27FC236}">
                  <a16:creationId xmlns:a16="http://schemas.microsoft.com/office/drawing/2014/main" id="{488CDE91-B349-DD32-9C93-CCDA13FAB8DB}"/>
                </a:ext>
              </a:extLst>
            </p:cNvPr>
            <p:cNvSpPr txBox="1"/>
            <p:nvPr/>
          </p:nvSpPr>
          <p:spPr>
            <a:xfrm>
              <a:off x="-1550482" y="4627158"/>
              <a:ext cx="671801" cy="273634"/>
            </a:xfrm>
            <a:prstGeom prst="rect">
              <a:avLst/>
            </a:prstGeom>
            <a:solidFill>
              <a:schemeClr val="bg1"/>
            </a:solidFill>
          </p:spPr>
          <p:txBody>
            <a:bodyPr wrap="square" rtlCol="0">
              <a:spAutoFit/>
            </a:bodyPr>
            <a:lstStyle/>
            <a:p>
              <a:pPr algn="ctr"/>
              <a:r>
                <a:rPr lang="en-US" sz="2600" b="1" dirty="0">
                  <a:latin typeface="+mj-lt"/>
                  <a:cs typeface="Aldhabi" panose="020F0502020204030204" pitchFamily="2" charset="-78"/>
                </a:rPr>
                <a:t>20-31</a:t>
              </a:r>
            </a:p>
          </p:txBody>
        </p:sp>
      </p:grpSp>
      <p:sp>
        <p:nvSpPr>
          <p:cNvPr id="6237" name="Rectangle: Rounded Corners 6236">
            <a:extLst>
              <a:ext uri="{FF2B5EF4-FFF2-40B4-BE49-F238E27FC236}">
                <a16:creationId xmlns:a16="http://schemas.microsoft.com/office/drawing/2014/main" id="{DE01905F-730D-E9E5-DF74-F565A81DBBA6}"/>
              </a:ext>
            </a:extLst>
          </p:cNvPr>
          <p:cNvSpPr/>
          <p:nvPr/>
        </p:nvSpPr>
        <p:spPr>
          <a:xfrm>
            <a:off x="13944600" y="182758"/>
            <a:ext cx="4157043" cy="1818610"/>
          </a:xfrm>
          <a:prstGeom prst="roundRect">
            <a:avLst/>
          </a:prstGeom>
          <a:noFill/>
          <a:ln w="38100">
            <a:solidFill>
              <a:srgbClr val="0148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mj-lt"/>
                <a:cs typeface="Times New Roman" panose="02020603050405020304" pitchFamily="18" charset="0"/>
              </a:rPr>
              <a:t>No bridges had detailed structural plans available.</a:t>
            </a:r>
          </a:p>
        </p:txBody>
      </p:sp>
      <p:sp>
        <p:nvSpPr>
          <p:cNvPr id="6238" name="Rectangle: Rounded Corners 6237">
            <a:extLst>
              <a:ext uri="{FF2B5EF4-FFF2-40B4-BE49-F238E27FC236}">
                <a16:creationId xmlns:a16="http://schemas.microsoft.com/office/drawing/2014/main" id="{3D29E4C0-96DE-105C-4218-9038C352D710}"/>
              </a:ext>
            </a:extLst>
          </p:cNvPr>
          <p:cNvSpPr/>
          <p:nvPr/>
        </p:nvSpPr>
        <p:spPr>
          <a:xfrm>
            <a:off x="13944600" y="2352185"/>
            <a:ext cx="4157043" cy="2241879"/>
          </a:xfrm>
          <a:prstGeom prst="roundRect">
            <a:avLst/>
          </a:prstGeom>
          <a:noFill/>
          <a:ln w="38100">
            <a:solidFill>
              <a:srgbClr val="4471B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mj-lt"/>
                <a:cs typeface="Times New Roman" panose="02020603050405020304" pitchFamily="18" charset="0"/>
              </a:rPr>
              <a:t>Bridges were generally posted for: </a:t>
            </a:r>
          </a:p>
          <a:p>
            <a:pPr algn="ctr"/>
            <a:r>
              <a:rPr lang="en-US" sz="3200" b="1" dirty="0">
                <a:solidFill>
                  <a:schemeClr val="tx1"/>
                </a:solidFill>
                <a:latin typeface="+mj-lt"/>
                <a:cs typeface="Times New Roman" panose="02020603050405020304" pitchFamily="18" charset="0"/>
              </a:rPr>
              <a:t>22 tons</a:t>
            </a:r>
            <a:r>
              <a:rPr lang="en-US" sz="3200" dirty="0">
                <a:solidFill>
                  <a:schemeClr val="tx1"/>
                </a:solidFill>
                <a:latin typeface="+mj-lt"/>
                <a:cs typeface="Times New Roman" panose="02020603050405020304" pitchFamily="18" charset="0"/>
              </a:rPr>
              <a:t> (gross)</a:t>
            </a:r>
          </a:p>
          <a:p>
            <a:pPr algn="ctr"/>
            <a:r>
              <a:rPr lang="en-US" sz="3200" b="1" dirty="0">
                <a:solidFill>
                  <a:schemeClr val="tx1"/>
                </a:solidFill>
                <a:latin typeface="+mj-lt"/>
                <a:cs typeface="Times New Roman" panose="02020603050405020304" pitchFamily="18" charset="0"/>
              </a:rPr>
              <a:t>20 – 40 tons</a:t>
            </a:r>
            <a:r>
              <a:rPr lang="en-US" sz="3200" dirty="0">
                <a:solidFill>
                  <a:schemeClr val="tx1"/>
                </a:solidFill>
                <a:latin typeface="+mj-lt"/>
                <a:cs typeface="Times New Roman" panose="02020603050405020304" pitchFamily="18" charset="0"/>
              </a:rPr>
              <a:t> (by axle)</a:t>
            </a:r>
          </a:p>
        </p:txBody>
      </p:sp>
      <p:sp>
        <p:nvSpPr>
          <p:cNvPr id="6241" name="Rectangle: Rounded Corners 6240">
            <a:extLst>
              <a:ext uri="{FF2B5EF4-FFF2-40B4-BE49-F238E27FC236}">
                <a16:creationId xmlns:a16="http://schemas.microsoft.com/office/drawing/2014/main" id="{07019768-F351-6EE8-050D-01B0CDD0178E}"/>
              </a:ext>
            </a:extLst>
          </p:cNvPr>
          <p:cNvSpPr/>
          <p:nvPr/>
        </p:nvSpPr>
        <p:spPr>
          <a:xfrm>
            <a:off x="13944600" y="4944879"/>
            <a:ext cx="4157043" cy="1646421"/>
          </a:xfrm>
          <a:prstGeom prst="roundRect">
            <a:avLst/>
          </a:prstGeom>
          <a:noFill/>
          <a:ln w="38100">
            <a:solidFill>
              <a:srgbClr val="008B0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latin typeface="+mj-lt"/>
                <a:cs typeface="Times New Roman" panose="02020603050405020304" pitchFamily="18" charset="0"/>
              </a:rPr>
              <a:t>Load Testing eliminated the need for load posting!</a:t>
            </a:r>
          </a:p>
        </p:txBody>
      </p:sp>
      <p:grpSp>
        <p:nvGrpSpPr>
          <p:cNvPr id="6243" name="Group 6242">
            <a:extLst>
              <a:ext uri="{FF2B5EF4-FFF2-40B4-BE49-F238E27FC236}">
                <a16:creationId xmlns:a16="http://schemas.microsoft.com/office/drawing/2014/main" id="{FCFA1C61-CEC5-232C-E3D3-77AC912C9ABC}"/>
              </a:ext>
            </a:extLst>
          </p:cNvPr>
          <p:cNvGrpSpPr/>
          <p:nvPr/>
        </p:nvGrpSpPr>
        <p:grpSpPr>
          <a:xfrm>
            <a:off x="9487560" y="6989403"/>
            <a:ext cx="1301163" cy="1645590"/>
            <a:chOff x="-1577201" y="4232108"/>
            <a:chExt cx="723015" cy="914400"/>
          </a:xfrm>
        </p:grpSpPr>
        <p:pic>
          <p:nvPicPr>
            <p:cNvPr id="6244" name="Picture 6243">
              <a:extLst>
                <a:ext uri="{FF2B5EF4-FFF2-40B4-BE49-F238E27FC236}">
                  <a16:creationId xmlns:a16="http://schemas.microsoft.com/office/drawing/2014/main" id="{22F41129-2B8F-3C6B-1941-7832FD22F954}"/>
                </a:ext>
              </a:extLst>
            </p:cNvPr>
            <p:cNvPicPr>
              <a:picLocks noChangeAspect="1"/>
            </p:cNvPicPr>
            <p:nvPr/>
          </p:nvPicPr>
          <p:blipFill>
            <a:blip r:embed="rId12"/>
            <a:stretch>
              <a:fillRect/>
            </a:stretch>
          </p:blipFill>
          <p:spPr>
            <a:xfrm>
              <a:off x="-1577201" y="4232108"/>
              <a:ext cx="723015" cy="914400"/>
            </a:xfrm>
            <a:prstGeom prst="rect">
              <a:avLst/>
            </a:prstGeom>
          </p:spPr>
        </p:pic>
        <p:sp>
          <p:nvSpPr>
            <p:cNvPr id="6245" name="TextBox 6244">
              <a:extLst>
                <a:ext uri="{FF2B5EF4-FFF2-40B4-BE49-F238E27FC236}">
                  <a16:creationId xmlns:a16="http://schemas.microsoft.com/office/drawing/2014/main" id="{276076F0-5A9B-BD19-C491-C956C38A16AB}"/>
                </a:ext>
              </a:extLst>
            </p:cNvPr>
            <p:cNvSpPr txBox="1"/>
            <p:nvPr/>
          </p:nvSpPr>
          <p:spPr>
            <a:xfrm>
              <a:off x="-1550482" y="4627158"/>
              <a:ext cx="671801" cy="273634"/>
            </a:xfrm>
            <a:prstGeom prst="rect">
              <a:avLst/>
            </a:prstGeom>
            <a:solidFill>
              <a:schemeClr val="bg1"/>
            </a:solidFill>
          </p:spPr>
          <p:txBody>
            <a:bodyPr wrap="square" rtlCol="0">
              <a:spAutoFit/>
            </a:bodyPr>
            <a:lstStyle/>
            <a:p>
              <a:pPr algn="ctr"/>
              <a:r>
                <a:rPr lang="en-US" sz="2600" b="1" dirty="0">
                  <a:latin typeface="+mj-lt"/>
                  <a:cs typeface="Aldhabi" panose="020F0502020204030204" pitchFamily="2" charset="-78"/>
                </a:rPr>
                <a:t>?</a:t>
              </a:r>
            </a:p>
          </p:txBody>
        </p:sp>
      </p:grpSp>
      <p:grpSp>
        <p:nvGrpSpPr>
          <p:cNvPr id="6247" name="Group 6246">
            <a:extLst>
              <a:ext uri="{FF2B5EF4-FFF2-40B4-BE49-F238E27FC236}">
                <a16:creationId xmlns:a16="http://schemas.microsoft.com/office/drawing/2014/main" id="{7AC3B0D0-E8FF-F021-9335-920B2E2E3C25}"/>
              </a:ext>
            </a:extLst>
          </p:cNvPr>
          <p:cNvGrpSpPr/>
          <p:nvPr/>
        </p:nvGrpSpPr>
        <p:grpSpPr>
          <a:xfrm>
            <a:off x="-106680" y="118994"/>
            <a:ext cx="15618309" cy="8537879"/>
            <a:chOff x="-106680" y="118994"/>
            <a:chExt cx="15618309" cy="8537879"/>
          </a:xfrm>
        </p:grpSpPr>
        <p:grpSp>
          <p:nvGrpSpPr>
            <p:cNvPr id="6236" name="Group 6235">
              <a:extLst>
                <a:ext uri="{FF2B5EF4-FFF2-40B4-BE49-F238E27FC236}">
                  <a16:creationId xmlns:a16="http://schemas.microsoft.com/office/drawing/2014/main" id="{80BC5C03-4609-5AB3-E96C-D0442CA1ED64}"/>
                </a:ext>
              </a:extLst>
            </p:cNvPr>
            <p:cNvGrpSpPr/>
            <p:nvPr/>
          </p:nvGrpSpPr>
          <p:grpSpPr>
            <a:xfrm>
              <a:off x="-106680" y="118994"/>
              <a:ext cx="15618309" cy="8537879"/>
              <a:chOff x="-106680" y="118994"/>
              <a:chExt cx="15618309" cy="8537879"/>
            </a:xfrm>
          </p:grpSpPr>
          <p:grpSp>
            <p:nvGrpSpPr>
              <p:cNvPr id="6222" name="Group 6221">
                <a:extLst>
                  <a:ext uri="{FF2B5EF4-FFF2-40B4-BE49-F238E27FC236}">
                    <a16:creationId xmlns:a16="http://schemas.microsoft.com/office/drawing/2014/main" id="{B7A68A5F-FD15-DA4B-CA09-79B6790B3778}"/>
                  </a:ext>
                </a:extLst>
              </p:cNvPr>
              <p:cNvGrpSpPr/>
              <p:nvPr/>
            </p:nvGrpSpPr>
            <p:grpSpPr>
              <a:xfrm>
                <a:off x="-106680" y="118994"/>
                <a:ext cx="11059715" cy="8515999"/>
                <a:chOff x="-39917" y="75012"/>
                <a:chExt cx="6145532" cy="4732060"/>
              </a:xfrm>
            </p:grpSpPr>
            <p:sp>
              <p:nvSpPr>
                <p:cNvPr id="6223" name="Multiplication Sign 6222">
                  <a:extLst>
                    <a:ext uri="{FF2B5EF4-FFF2-40B4-BE49-F238E27FC236}">
                      <a16:creationId xmlns:a16="http://schemas.microsoft.com/office/drawing/2014/main" id="{BACBC2D5-002F-422B-1C8A-927BAEB5E3AE}"/>
                    </a:ext>
                  </a:extLst>
                </p:cNvPr>
                <p:cNvSpPr/>
                <p:nvPr/>
              </p:nvSpPr>
              <p:spPr>
                <a:xfrm>
                  <a:off x="-39917" y="75012"/>
                  <a:ext cx="914400" cy="914400"/>
                </a:xfrm>
                <a:prstGeom prst="mathMultiply">
                  <a:avLst>
                    <a:gd name="adj1" fmla="val 19353"/>
                  </a:avLst>
                </a:prstGeom>
                <a:solidFill>
                  <a:srgbClr val="F38611"/>
                </a:solidFill>
                <a:ln>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224" name="Multiplication Sign 6223">
                  <a:extLst>
                    <a:ext uri="{FF2B5EF4-FFF2-40B4-BE49-F238E27FC236}">
                      <a16:creationId xmlns:a16="http://schemas.microsoft.com/office/drawing/2014/main" id="{2E5A8DE6-D4A3-C351-21AE-44415A42F9D7}"/>
                    </a:ext>
                  </a:extLst>
                </p:cNvPr>
                <p:cNvSpPr/>
                <p:nvPr/>
              </p:nvSpPr>
              <p:spPr>
                <a:xfrm>
                  <a:off x="-39917" y="1980397"/>
                  <a:ext cx="914400" cy="914400"/>
                </a:xfrm>
                <a:prstGeom prst="mathMultiply">
                  <a:avLst>
                    <a:gd name="adj1" fmla="val 19353"/>
                  </a:avLst>
                </a:prstGeom>
                <a:solidFill>
                  <a:srgbClr val="F38611"/>
                </a:solidFill>
                <a:ln>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225" name="Multiplication Sign 6224">
                  <a:extLst>
                    <a:ext uri="{FF2B5EF4-FFF2-40B4-BE49-F238E27FC236}">
                      <a16:creationId xmlns:a16="http://schemas.microsoft.com/office/drawing/2014/main" id="{17CDA131-D117-0F51-6A92-0B634C986D54}"/>
                    </a:ext>
                  </a:extLst>
                </p:cNvPr>
                <p:cNvSpPr/>
                <p:nvPr/>
              </p:nvSpPr>
              <p:spPr>
                <a:xfrm>
                  <a:off x="-39917" y="3892672"/>
                  <a:ext cx="914400" cy="914400"/>
                </a:xfrm>
                <a:prstGeom prst="mathMultiply">
                  <a:avLst>
                    <a:gd name="adj1" fmla="val 19353"/>
                  </a:avLst>
                </a:prstGeom>
                <a:solidFill>
                  <a:srgbClr val="F38611"/>
                </a:solidFill>
                <a:ln>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226" name="Multiplication Sign 6225">
                  <a:extLst>
                    <a:ext uri="{FF2B5EF4-FFF2-40B4-BE49-F238E27FC236}">
                      <a16:creationId xmlns:a16="http://schemas.microsoft.com/office/drawing/2014/main" id="{457B6F84-B7EC-B7AB-58CA-B64F396D4122}"/>
                    </a:ext>
                  </a:extLst>
                </p:cNvPr>
                <p:cNvSpPr/>
                <p:nvPr/>
              </p:nvSpPr>
              <p:spPr>
                <a:xfrm>
                  <a:off x="2572634" y="75012"/>
                  <a:ext cx="914400" cy="914400"/>
                </a:xfrm>
                <a:prstGeom prst="mathMultiply">
                  <a:avLst>
                    <a:gd name="adj1" fmla="val 19353"/>
                  </a:avLst>
                </a:prstGeom>
                <a:solidFill>
                  <a:srgbClr val="F38611"/>
                </a:solidFill>
                <a:ln>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227" name="Multiplication Sign 6226">
                  <a:extLst>
                    <a:ext uri="{FF2B5EF4-FFF2-40B4-BE49-F238E27FC236}">
                      <a16:creationId xmlns:a16="http://schemas.microsoft.com/office/drawing/2014/main" id="{8F3AAC51-729E-DB33-5186-D04430F26CD6}"/>
                    </a:ext>
                  </a:extLst>
                </p:cNvPr>
                <p:cNvSpPr/>
                <p:nvPr/>
              </p:nvSpPr>
              <p:spPr>
                <a:xfrm>
                  <a:off x="2572634" y="1980397"/>
                  <a:ext cx="914400" cy="914400"/>
                </a:xfrm>
                <a:prstGeom prst="mathMultiply">
                  <a:avLst>
                    <a:gd name="adj1" fmla="val 19353"/>
                  </a:avLst>
                </a:prstGeom>
                <a:solidFill>
                  <a:srgbClr val="F38611"/>
                </a:solidFill>
                <a:ln>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228" name="Multiplication Sign 6227">
                  <a:extLst>
                    <a:ext uri="{FF2B5EF4-FFF2-40B4-BE49-F238E27FC236}">
                      <a16:creationId xmlns:a16="http://schemas.microsoft.com/office/drawing/2014/main" id="{8E7165FF-EAE5-DD64-B216-FED031B6649E}"/>
                    </a:ext>
                  </a:extLst>
                </p:cNvPr>
                <p:cNvSpPr/>
                <p:nvPr/>
              </p:nvSpPr>
              <p:spPr>
                <a:xfrm>
                  <a:off x="2572634" y="3892672"/>
                  <a:ext cx="914400" cy="914400"/>
                </a:xfrm>
                <a:prstGeom prst="mathMultiply">
                  <a:avLst>
                    <a:gd name="adj1" fmla="val 19353"/>
                  </a:avLst>
                </a:prstGeom>
                <a:solidFill>
                  <a:srgbClr val="F38611"/>
                </a:solidFill>
                <a:ln>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229" name="Multiplication Sign 6228">
                  <a:extLst>
                    <a:ext uri="{FF2B5EF4-FFF2-40B4-BE49-F238E27FC236}">
                      <a16:creationId xmlns:a16="http://schemas.microsoft.com/office/drawing/2014/main" id="{E4EAE187-4424-4E7B-0699-E5B72FDD50BB}"/>
                    </a:ext>
                  </a:extLst>
                </p:cNvPr>
                <p:cNvSpPr/>
                <p:nvPr/>
              </p:nvSpPr>
              <p:spPr>
                <a:xfrm>
                  <a:off x="5191215" y="75012"/>
                  <a:ext cx="914400" cy="914400"/>
                </a:xfrm>
                <a:prstGeom prst="mathMultiply">
                  <a:avLst>
                    <a:gd name="adj1" fmla="val 19353"/>
                  </a:avLst>
                </a:prstGeom>
                <a:solidFill>
                  <a:srgbClr val="F38611"/>
                </a:solidFill>
                <a:ln>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230" name="Multiplication Sign 6229">
                  <a:extLst>
                    <a:ext uri="{FF2B5EF4-FFF2-40B4-BE49-F238E27FC236}">
                      <a16:creationId xmlns:a16="http://schemas.microsoft.com/office/drawing/2014/main" id="{AF5B8354-79FB-6E0D-66B8-F4AE633727C2}"/>
                    </a:ext>
                  </a:extLst>
                </p:cNvPr>
                <p:cNvSpPr/>
                <p:nvPr/>
              </p:nvSpPr>
              <p:spPr>
                <a:xfrm>
                  <a:off x="5191215" y="1980397"/>
                  <a:ext cx="914400" cy="914400"/>
                </a:xfrm>
                <a:prstGeom prst="mathMultiply">
                  <a:avLst>
                    <a:gd name="adj1" fmla="val 19353"/>
                  </a:avLst>
                </a:prstGeom>
                <a:solidFill>
                  <a:srgbClr val="F38611"/>
                </a:solidFill>
                <a:ln>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sp>
            <p:nvSpPr>
              <p:cNvPr id="6235" name="Multiplication Sign 6234">
                <a:extLst>
                  <a:ext uri="{FF2B5EF4-FFF2-40B4-BE49-F238E27FC236}">
                    <a16:creationId xmlns:a16="http://schemas.microsoft.com/office/drawing/2014/main" id="{6D039F12-4822-4CC2-D1D9-162F6F95D973}"/>
                  </a:ext>
                </a:extLst>
              </p:cNvPr>
              <p:cNvSpPr/>
              <p:nvPr/>
            </p:nvSpPr>
            <p:spPr>
              <a:xfrm>
                <a:off x="13866043" y="7011283"/>
                <a:ext cx="1645586" cy="1645590"/>
              </a:xfrm>
              <a:prstGeom prst="mathMultiply">
                <a:avLst>
                  <a:gd name="adj1" fmla="val 19353"/>
                </a:avLst>
              </a:prstGeom>
              <a:solidFill>
                <a:srgbClr val="F38611"/>
              </a:solidFill>
              <a:ln>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sp>
          <p:nvSpPr>
            <p:cNvPr id="6246" name="Multiplication Sign 6245">
              <a:extLst>
                <a:ext uri="{FF2B5EF4-FFF2-40B4-BE49-F238E27FC236}">
                  <a16:creationId xmlns:a16="http://schemas.microsoft.com/office/drawing/2014/main" id="{80BFEEDF-EA2E-DCAC-9A78-365861FFC14C}"/>
                </a:ext>
              </a:extLst>
            </p:cNvPr>
            <p:cNvSpPr/>
            <p:nvPr/>
          </p:nvSpPr>
          <p:spPr>
            <a:xfrm>
              <a:off x="9312606" y="7011283"/>
              <a:ext cx="1645586" cy="1645590"/>
            </a:xfrm>
            <a:prstGeom prst="mathMultiply">
              <a:avLst>
                <a:gd name="adj1" fmla="val 19353"/>
              </a:avLst>
            </a:prstGeom>
            <a:solidFill>
              <a:srgbClr val="F38611"/>
            </a:solidFill>
            <a:ln>
              <a:solidFill>
                <a:srgbClr val="F386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grpSp>
    </p:spTree>
    <p:extLst>
      <p:ext uri="{BB962C8B-B14F-4D97-AF65-F5344CB8AC3E}">
        <p14:creationId xmlns:p14="http://schemas.microsoft.com/office/powerpoint/2010/main" val="2827346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237"/>
                                        </p:tgtEl>
                                        <p:attrNameLst>
                                          <p:attrName>style.visibility</p:attrName>
                                        </p:attrNameLst>
                                      </p:cBhvr>
                                      <p:to>
                                        <p:strVal val="visible"/>
                                      </p:to>
                                    </p:set>
                                    <p:animEffect transition="in" filter="fade">
                                      <p:cBhvr>
                                        <p:cTn id="7" dur="500"/>
                                        <p:tgtEl>
                                          <p:spTgt spid="62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238"/>
                                        </p:tgtEl>
                                        <p:attrNameLst>
                                          <p:attrName>style.visibility</p:attrName>
                                        </p:attrNameLst>
                                      </p:cBhvr>
                                      <p:to>
                                        <p:strVal val="visible"/>
                                      </p:to>
                                    </p:set>
                                    <p:animEffect transition="in" filter="fade">
                                      <p:cBhvr>
                                        <p:cTn id="12" dur="500"/>
                                        <p:tgtEl>
                                          <p:spTgt spid="6238"/>
                                        </p:tgtEl>
                                      </p:cBhvr>
                                    </p:animEffect>
                                  </p:childTnLst>
                                </p:cTn>
                              </p:par>
                              <p:par>
                                <p:cTn id="13" presetID="10" presetClass="entr" presetSubtype="0" fill="hold" nodeType="withEffect">
                                  <p:stCondLst>
                                    <p:cond delay="0"/>
                                  </p:stCondLst>
                                  <p:childTnLst>
                                    <p:set>
                                      <p:cBhvr>
                                        <p:cTn id="14" dur="1" fill="hold">
                                          <p:stCondLst>
                                            <p:cond delay="0"/>
                                          </p:stCondLst>
                                        </p:cTn>
                                        <p:tgtEl>
                                          <p:spTgt spid="6204"/>
                                        </p:tgtEl>
                                        <p:attrNameLst>
                                          <p:attrName>style.visibility</p:attrName>
                                        </p:attrNameLst>
                                      </p:cBhvr>
                                      <p:to>
                                        <p:strVal val="visible"/>
                                      </p:to>
                                    </p:set>
                                    <p:animEffect transition="in" filter="fade">
                                      <p:cBhvr>
                                        <p:cTn id="15" dur="500"/>
                                        <p:tgtEl>
                                          <p:spTgt spid="6204"/>
                                        </p:tgtEl>
                                      </p:cBhvr>
                                    </p:animEffect>
                                  </p:childTnLst>
                                </p:cTn>
                              </p:par>
                              <p:par>
                                <p:cTn id="16" presetID="10" presetClass="entr" presetSubtype="0" fill="hold" nodeType="withEffect">
                                  <p:stCondLst>
                                    <p:cond delay="0"/>
                                  </p:stCondLst>
                                  <p:childTnLst>
                                    <p:set>
                                      <p:cBhvr>
                                        <p:cTn id="17" dur="1" fill="hold">
                                          <p:stCondLst>
                                            <p:cond delay="0"/>
                                          </p:stCondLst>
                                        </p:cTn>
                                        <p:tgtEl>
                                          <p:spTgt spid="6211"/>
                                        </p:tgtEl>
                                        <p:attrNameLst>
                                          <p:attrName>style.visibility</p:attrName>
                                        </p:attrNameLst>
                                      </p:cBhvr>
                                      <p:to>
                                        <p:strVal val="visible"/>
                                      </p:to>
                                    </p:set>
                                    <p:animEffect transition="in" filter="fade">
                                      <p:cBhvr>
                                        <p:cTn id="18" dur="500"/>
                                        <p:tgtEl>
                                          <p:spTgt spid="6211"/>
                                        </p:tgtEl>
                                      </p:cBhvr>
                                    </p:animEffect>
                                  </p:childTnLst>
                                </p:cTn>
                              </p:par>
                              <p:par>
                                <p:cTn id="19" presetID="10" presetClass="entr" presetSubtype="0" fill="hold" nodeType="withEffect">
                                  <p:stCondLst>
                                    <p:cond delay="0"/>
                                  </p:stCondLst>
                                  <p:childTnLst>
                                    <p:set>
                                      <p:cBhvr>
                                        <p:cTn id="20" dur="1" fill="hold">
                                          <p:stCondLst>
                                            <p:cond delay="0"/>
                                          </p:stCondLst>
                                        </p:cTn>
                                        <p:tgtEl>
                                          <p:spTgt spid="6218"/>
                                        </p:tgtEl>
                                        <p:attrNameLst>
                                          <p:attrName>style.visibility</p:attrName>
                                        </p:attrNameLst>
                                      </p:cBhvr>
                                      <p:to>
                                        <p:strVal val="visible"/>
                                      </p:to>
                                    </p:set>
                                    <p:animEffect transition="in" filter="fade">
                                      <p:cBhvr>
                                        <p:cTn id="21" dur="500"/>
                                        <p:tgtEl>
                                          <p:spTgt spid="6218"/>
                                        </p:tgtEl>
                                      </p:cBhvr>
                                    </p:animEffect>
                                  </p:childTnLst>
                                </p:cTn>
                              </p:par>
                              <p:par>
                                <p:cTn id="22" presetID="10" presetClass="entr" presetSubtype="0" fill="hold" nodeType="withEffect">
                                  <p:stCondLst>
                                    <p:cond delay="0"/>
                                  </p:stCondLst>
                                  <p:childTnLst>
                                    <p:set>
                                      <p:cBhvr>
                                        <p:cTn id="23" dur="1" fill="hold">
                                          <p:stCondLst>
                                            <p:cond delay="0"/>
                                          </p:stCondLst>
                                        </p:cTn>
                                        <p:tgtEl>
                                          <p:spTgt spid="6205"/>
                                        </p:tgtEl>
                                        <p:attrNameLst>
                                          <p:attrName>style.visibility</p:attrName>
                                        </p:attrNameLst>
                                      </p:cBhvr>
                                      <p:to>
                                        <p:strVal val="visible"/>
                                      </p:to>
                                    </p:set>
                                    <p:animEffect transition="in" filter="fade">
                                      <p:cBhvr>
                                        <p:cTn id="24" dur="500"/>
                                        <p:tgtEl>
                                          <p:spTgt spid="6205"/>
                                        </p:tgtEl>
                                      </p:cBhvr>
                                    </p:animEffect>
                                  </p:childTnLst>
                                </p:cTn>
                              </p:par>
                              <p:par>
                                <p:cTn id="25" presetID="10" presetClass="entr" presetSubtype="0" fill="hold" nodeType="withEffect">
                                  <p:stCondLst>
                                    <p:cond delay="0"/>
                                  </p:stCondLst>
                                  <p:childTnLst>
                                    <p:set>
                                      <p:cBhvr>
                                        <p:cTn id="26" dur="1" fill="hold">
                                          <p:stCondLst>
                                            <p:cond delay="0"/>
                                          </p:stCondLst>
                                        </p:cTn>
                                        <p:tgtEl>
                                          <p:spTgt spid="6214"/>
                                        </p:tgtEl>
                                        <p:attrNameLst>
                                          <p:attrName>style.visibility</p:attrName>
                                        </p:attrNameLst>
                                      </p:cBhvr>
                                      <p:to>
                                        <p:strVal val="visible"/>
                                      </p:to>
                                    </p:set>
                                    <p:animEffect transition="in" filter="fade">
                                      <p:cBhvr>
                                        <p:cTn id="27" dur="500"/>
                                        <p:tgtEl>
                                          <p:spTgt spid="6214"/>
                                        </p:tgtEl>
                                      </p:cBhvr>
                                    </p:animEffect>
                                  </p:childTnLst>
                                </p:cTn>
                              </p:par>
                              <p:par>
                                <p:cTn id="28" presetID="10" presetClass="entr" presetSubtype="0" fill="hold" nodeType="withEffect">
                                  <p:stCondLst>
                                    <p:cond delay="0"/>
                                  </p:stCondLst>
                                  <p:childTnLst>
                                    <p:set>
                                      <p:cBhvr>
                                        <p:cTn id="29" dur="1" fill="hold">
                                          <p:stCondLst>
                                            <p:cond delay="0"/>
                                          </p:stCondLst>
                                        </p:cTn>
                                        <p:tgtEl>
                                          <p:spTgt spid="6219"/>
                                        </p:tgtEl>
                                        <p:attrNameLst>
                                          <p:attrName>style.visibility</p:attrName>
                                        </p:attrNameLst>
                                      </p:cBhvr>
                                      <p:to>
                                        <p:strVal val="visible"/>
                                      </p:to>
                                    </p:set>
                                    <p:animEffect transition="in" filter="fade">
                                      <p:cBhvr>
                                        <p:cTn id="30" dur="500"/>
                                        <p:tgtEl>
                                          <p:spTgt spid="6219"/>
                                        </p:tgtEl>
                                      </p:cBhvr>
                                    </p:animEffect>
                                  </p:childTnLst>
                                </p:cTn>
                              </p:par>
                              <p:par>
                                <p:cTn id="31" presetID="10" presetClass="entr" presetSubtype="0" fill="hold" nodeType="withEffect">
                                  <p:stCondLst>
                                    <p:cond delay="0"/>
                                  </p:stCondLst>
                                  <p:childTnLst>
                                    <p:set>
                                      <p:cBhvr>
                                        <p:cTn id="32" dur="1" fill="hold">
                                          <p:stCondLst>
                                            <p:cond delay="0"/>
                                          </p:stCondLst>
                                        </p:cTn>
                                        <p:tgtEl>
                                          <p:spTgt spid="6208"/>
                                        </p:tgtEl>
                                        <p:attrNameLst>
                                          <p:attrName>style.visibility</p:attrName>
                                        </p:attrNameLst>
                                      </p:cBhvr>
                                      <p:to>
                                        <p:strVal val="visible"/>
                                      </p:to>
                                    </p:set>
                                    <p:animEffect transition="in" filter="fade">
                                      <p:cBhvr>
                                        <p:cTn id="33" dur="500"/>
                                        <p:tgtEl>
                                          <p:spTgt spid="6208"/>
                                        </p:tgtEl>
                                      </p:cBhvr>
                                    </p:animEffect>
                                  </p:childTnLst>
                                </p:cTn>
                              </p:par>
                              <p:par>
                                <p:cTn id="34" presetID="10" presetClass="entr" presetSubtype="0" fill="hold" nodeType="withEffect">
                                  <p:stCondLst>
                                    <p:cond delay="0"/>
                                  </p:stCondLst>
                                  <p:childTnLst>
                                    <p:set>
                                      <p:cBhvr>
                                        <p:cTn id="35" dur="1" fill="hold">
                                          <p:stCondLst>
                                            <p:cond delay="0"/>
                                          </p:stCondLst>
                                        </p:cTn>
                                        <p:tgtEl>
                                          <p:spTgt spid="6217"/>
                                        </p:tgtEl>
                                        <p:attrNameLst>
                                          <p:attrName>style.visibility</p:attrName>
                                        </p:attrNameLst>
                                      </p:cBhvr>
                                      <p:to>
                                        <p:strVal val="visible"/>
                                      </p:to>
                                    </p:set>
                                    <p:animEffect transition="in" filter="fade">
                                      <p:cBhvr>
                                        <p:cTn id="36" dur="500"/>
                                        <p:tgtEl>
                                          <p:spTgt spid="6217"/>
                                        </p:tgtEl>
                                      </p:cBhvr>
                                    </p:animEffect>
                                  </p:childTnLst>
                                </p:cTn>
                              </p:par>
                              <p:par>
                                <p:cTn id="37" presetID="10" presetClass="entr" presetSubtype="0" fill="hold" nodeType="withEffect">
                                  <p:stCondLst>
                                    <p:cond delay="0"/>
                                  </p:stCondLst>
                                  <p:childTnLst>
                                    <p:set>
                                      <p:cBhvr>
                                        <p:cTn id="38" dur="1" fill="hold">
                                          <p:stCondLst>
                                            <p:cond delay="0"/>
                                          </p:stCondLst>
                                        </p:cTn>
                                        <p:tgtEl>
                                          <p:spTgt spid="6243"/>
                                        </p:tgtEl>
                                        <p:attrNameLst>
                                          <p:attrName>style.visibility</p:attrName>
                                        </p:attrNameLst>
                                      </p:cBhvr>
                                      <p:to>
                                        <p:strVal val="visible"/>
                                      </p:to>
                                    </p:set>
                                    <p:animEffect transition="in" filter="fade">
                                      <p:cBhvr>
                                        <p:cTn id="39" dur="500"/>
                                        <p:tgtEl>
                                          <p:spTgt spid="6243"/>
                                        </p:tgtEl>
                                      </p:cBhvr>
                                    </p:animEffect>
                                  </p:childTnLst>
                                </p:cTn>
                              </p:par>
                              <p:par>
                                <p:cTn id="40" presetID="10" presetClass="entr" presetSubtype="0" fill="hold" nodeType="withEffect">
                                  <p:stCondLst>
                                    <p:cond delay="0"/>
                                  </p:stCondLst>
                                  <p:childTnLst>
                                    <p:set>
                                      <p:cBhvr>
                                        <p:cTn id="41" dur="1" fill="hold">
                                          <p:stCondLst>
                                            <p:cond delay="0"/>
                                          </p:stCondLst>
                                        </p:cTn>
                                        <p:tgtEl>
                                          <p:spTgt spid="6232"/>
                                        </p:tgtEl>
                                        <p:attrNameLst>
                                          <p:attrName>style.visibility</p:attrName>
                                        </p:attrNameLst>
                                      </p:cBhvr>
                                      <p:to>
                                        <p:strVal val="visible"/>
                                      </p:to>
                                    </p:set>
                                    <p:animEffect transition="in" filter="fade">
                                      <p:cBhvr>
                                        <p:cTn id="42" dur="500"/>
                                        <p:tgtEl>
                                          <p:spTgt spid="623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247"/>
                                        </p:tgtEl>
                                        <p:attrNameLst>
                                          <p:attrName>style.visibility</p:attrName>
                                        </p:attrNameLst>
                                      </p:cBhvr>
                                      <p:to>
                                        <p:strVal val="visible"/>
                                      </p:to>
                                    </p:set>
                                    <p:animEffect transition="in" filter="fade">
                                      <p:cBhvr>
                                        <p:cTn id="47" dur="500"/>
                                        <p:tgtEl>
                                          <p:spTgt spid="624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241"/>
                                        </p:tgtEl>
                                        <p:attrNameLst>
                                          <p:attrName>style.visibility</p:attrName>
                                        </p:attrNameLst>
                                      </p:cBhvr>
                                      <p:to>
                                        <p:strVal val="visible"/>
                                      </p:to>
                                    </p:set>
                                    <p:animEffect transition="in" filter="fade">
                                      <p:cBhvr>
                                        <p:cTn id="50" dur="500"/>
                                        <p:tgtEl>
                                          <p:spTgt spid="6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7" grpId="0" animBg="1"/>
      <p:bldP spid="6238" grpId="0" animBg="1"/>
      <p:bldP spid="624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D581A-F3FE-89F4-18EF-33E5DF3B2F3A}"/>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195C340F-21F0-4C5B-6958-117E2DE84E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02FE3626-D44B-DD3C-B114-F119027099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0F84C135-0342-3070-B472-0C2C45E5D2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a:extLst>
              <a:ext uri="{FF2B5EF4-FFF2-40B4-BE49-F238E27FC236}">
                <a16:creationId xmlns:a16="http://schemas.microsoft.com/office/drawing/2014/main" id="{282110AB-97A8-EC57-11D3-EF5B52DCCDBE}"/>
              </a:ext>
            </a:extLst>
          </p:cNvPr>
          <p:cNvSpPr txBox="1">
            <a:spLocks/>
          </p:cNvSpPr>
          <p:nvPr/>
        </p:nvSpPr>
        <p:spPr>
          <a:xfrm>
            <a:off x="1096216" y="4490129"/>
            <a:ext cx="5835650" cy="4320510"/>
          </a:xfrm>
          <a:prstGeom prst="rect">
            <a:avLst/>
          </a:prstGeom>
        </p:spPr>
        <p:txBody>
          <a:bodyPr vert="horz" lIns="102870" tIns="51435" rIns="102870" bIns="51435"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4800" b="1" dirty="0">
                <a:solidFill>
                  <a:prstClr val="black"/>
                </a:solidFill>
                <a:effectLst>
                  <a:outerShdw blurRad="38100" dist="38100" dir="2700000" algn="tl">
                    <a:srgbClr val="000000">
                      <a:alpha val="43137"/>
                    </a:srgbClr>
                  </a:outerShdw>
                </a:effectLst>
                <a:ea typeface="+mn-ea"/>
                <a:cs typeface="Times New Roman" panose="02020603050405020304" pitchFamily="18" charset="0"/>
              </a:rPr>
              <a:t>Bridge Load Posting Based on Load Testing</a:t>
            </a:r>
            <a:endParaRPr lang="en-US" sz="4800" b="1" dirty="0"/>
          </a:p>
        </p:txBody>
      </p:sp>
      <p:pic>
        <p:nvPicPr>
          <p:cNvPr id="9" name="Picture 8" descr="A picture containing text, clipart, vector graphics&#10;&#10;Description automatically generated">
            <a:extLst>
              <a:ext uri="{FF2B5EF4-FFF2-40B4-BE49-F238E27FC236}">
                <a16:creationId xmlns:a16="http://schemas.microsoft.com/office/drawing/2014/main" id="{32B48612-8FF3-0896-EB22-973A21908608}"/>
              </a:ext>
            </a:extLst>
          </p:cNvPr>
          <p:cNvPicPr>
            <a:picLocks noChangeAspect="1"/>
          </p:cNvPicPr>
          <p:nvPr/>
        </p:nvPicPr>
        <p:blipFill>
          <a:blip r:embed="rId5"/>
          <a:stretch>
            <a:fillRect/>
          </a:stretch>
        </p:blipFill>
        <p:spPr>
          <a:xfrm>
            <a:off x="2274864" y="2933700"/>
            <a:ext cx="3478354" cy="3333136"/>
          </a:xfrm>
          <a:prstGeom prst="rect">
            <a:avLst/>
          </a:prstGeom>
        </p:spPr>
      </p:pic>
      <p:cxnSp>
        <p:nvCxnSpPr>
          <p:cNvPr id="10" name="Straight Connector 9">
            <a:extLst>
              <a:ext uri="{FF2B5EF4-FFF2-40B4-BE49-F238E27FC236}">
                <a16:creationId xmlns:a16="http://schemas.microsoft.com/office/drawing/2014/main" id="{E80F35FE-F0C0-CD69-FCCA-6B37CE748B0A}"/>
              </a:ext>
            </a:extLst>
          </p:cNvPr>
          <p:cNvCxnSpPr>
            <a:cxnSpLocks/>
          </p:cNvCxnSpPr>
          <p:nvPr/>
        </p:nvCxnSpPr>
        <p:spPr>
          <a:xfrm>
            <a:off x="8153400" y="1842179"/>
            <a:ext cx="0" cy="7568521"/>
          </a:xfrm>
          <a:prstGeom prst="line">
            <a:avLst/>
          </a:prstGeom>
          <a:ln w="28575">
            <a:solidFill>
              <a:srgbClr val="0051A4"/>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698569C-A69A-3608-E4C5-50330064312F}"/>
              </a:ext>
            </a:extLst>
          </p:cNvPr>
          <p:cNvSpPr txBox="1"/>
          <p:nvPr/>
        </p:nvSpPr>
        <p:spPr>
          <a:xfrm>
            <a:off x="9417285" y="4043452"/>
            <a:ext cx="6889515" cy="1862048"/>
          </a:xfrm>
          <a:prstGeom prst="rect">
            <a:avLst/>
          </a:prstGeom>
          <a:noFill/>
        </p:spPr>
        <p:txBody>
          <a:bodyPr wrap="none" rtlCol="0">
            <a:spAutoFit/>
          </a:bodyPr>
          <a:lstStyle/>
          <a:p>
            <a:r>
              <a:rPr lang="en-US" sz="11500" dirty="0">
                <a:latin typeface="+mj-lt"/>
              </a:rPr>
              <a:t>Questions?</a:t>
            </a:r>
          </a:p>
        </p:txBody>
      </p:sp>
    </p:spTree>
    <p:extLst>
      <p:ext uri="{BB962C8B-B14F-4D97-AF65-F5344CB8AC3E}">
        <p14:creationId xmlns:p14="http://schemas.microsoft.com/office/powerpoint/2010/main" val="3951509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jmk4ack38vno99gyee3bns3mspc4io"/>
  <p:tag name="MENTI_PPT_SLIDE_MAP" val="{&quot;309&quot;:&quot;5fi3y5uo3j13&quot;}"/>
</p:tagLst>
</file>

<file path=ppt/tags/tag2.xml><?xml version="1.0" encoding="utf-8"?>
<p:tagLst xmlns:a="http://schemas.openxmlformats.org/drawingml/2006/main" xmlns:r="http://schemas.openxmlformats.org/officeDocument/2006/relationships" xmlns:p="http://schemas.openxmlformats.org/presentationml/2006/main">
  <p:tag name="MENTIMETER_QUESTION_ID_KEY" val="5fi3y5uo3j1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5AFB6E33-AF79-44B7-8C8F-C487BADE3259}" vid="{E8E9DF96-57FA-4EC4-BF72-3FFB6BAAD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30.png"/></Relationships>
</file>

<file path=ppt/webextensions/webextension1.xml><?xml version="1.0" encoding="utf-8"?>
<we:webextension xmlns:we="http://schemas.microsoft.com/office/webextensions/webextension/2010/11" id="{B653D22D-2D2C-42A8-903D-B9BB87DD2EE8}">
  <we:reference id="wa104379261" version="4.4.0.0" store="en-US" storeType="OMEX"/>
  <we:alternateReferences>
    <we:reference id="WA104379261" version="4.4.0.0" store="WA104379261" storeType="OMEX"/>
  </we:alternateReferences>
  <we:properties>
    <we:property name="MENTIMETER_QUESTION_ID_KEY" value="&quot;5fi3y5uo3j13&quot;"/>
  </we:properties>
  <we:bindings/>
  <we:snapshot xmlns:r="http://schemas.openxmlformats.org/officeDocument/2006/relationships" r:embed="rId1"/>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Bryan Gibson, Brian Eaton, Jackie Jones</Speakers>
    <Section xmlns="b47a5aad-adfb-4dac-9d3f-47090e67d565">10, 3</Section>
  </documentManagement>
</p:properties>
</file>

<file path=customXml/itemProps1.xml><?xml version="1.0" encoding="utf-8"?>
<ds:datastoreItem xmlns:ds="http://schemas.openxmlformats.org/officeDocument/2006/customXml" ds:itemID="{90D4ACD8-722F-4759-9B9F-F283BEF19E98}"/>
</file>

<file path=customXml/itemProps2.xml><?xml version="1.0" encoding="utf-8"?>
<ds:datastoreItem xmlns:ds="http://schemas.openxmlformats.org/officeDocument/2006/customXml" ds:itemID="{EC4C96A6-D099-426A-9B37-6BE8C50D55FF}"/>
</file>

<file path=customXml/itemProps3.xml><?xml version="1.0" encoding="utf-8"?>
<ds:datastoreItem xmlns:ds="http://schemas.openxmlformats.org/officeDocument/2006/customXml" ds:itemID="{E8EF64CA-2137-4F94-88BA-C205E811C588}"/>
</file>

<file path=docProps/app.xml><?xml version="1.0" encoding="utf-8"?>
<Properties xmlns="http://schemas.openxmlformats.org/officeDocument/2006/extended-properties" xmlns:vt="http://schemas.openxmlformats.org/officeDocument/2006/docPropsVTypes">
  <Template>2026Partneringconferencetemplate</Template>
  <TotalTime>501</TotalTime>
  <Words>2569</Words>
  <Application>Microsoft Office PowerPoint</Application>
  <PresentationFormat>Custom</PresentationFormat>
  <Paragraphs>447</Paragraphs>
  <Slides>48</Slides>
  <Notes>14</Notes>
  <HiddenSlides>4</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48</vt:i4>
      </vt:variant>
    </vt:vector>
  </HeadingPairs>
  <TitlesOfParts>
    <vt:vector size="57" baseType="lpstr">
      <vt:lpstr>Aptos</vt:lpstr>
      <vt:lpstr>Arial</vt:lpstr>
      <vt:lpstr>Calibri</vt:lpstr>
      <vt:lpstr>Cambria Math</vt:lpstr>
      <vt:lpstr>Courier New</vt:lpstr>
      <vt:lpstr>Helvetica</vt:lpstr>
      <vt:lpstr>MicrogrammaExtDBol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LPA Project Management</vt:lpstr>
      <vt:lpstr>PowerPoint Presentation</vt:lpstr>
      <vt:lpstr>PowerPoint Presentation</vt:lpstr>
      <vt:lpstr>PowerPoint Presentation</vt:lpstr>
      <vt:lpstr>PowerPoint Presentation</vt:lpstr>
      <vt:lpstr>Bridge Load Posting  Based on Load Testing</vt:lpstr>
      <vt:lpstr>Load Posting</vt:lpstr>
      <vt:lpstr>Load Posting</vt:lpstr>
      <vt:lpstr>Load Posting</vt:lpstr>
      <vt:lpstr>Load Rating</vt:lpstr>
      <vt:lpstr>Rating Factor (RF)</vt:lpstr>
      <vt:lpstr>Rating Factor (RF)</vt:lpstr>
      <vt:lpstr>Load Rating Through Load Testing</vt:lpstr>
      <vt:lpstr>Load Rating Through Load Testing</vt:lpstr>
      <vt:lpstr>Load Rating Through Load Testing</vt:lpstr>
      <vt:lpstr>Load Testing Project</vt:lpstr>
      <vt:lpstr>PowerPoint Presentation</vt:lpstr>
      <vt:lpstr>Instrumentation</vt:lpstr>
      <vt:lpstr>Load Testing</vt:lpstr>
      <vt:lpstr>Load Testing</vt:lpstr>
      <vt:lpstr>Load Testing</vt:lpstr>
      <vt:lpstr>Load Testing</vt:lpstr>
      <vt:lpstr>Field Test Adjusted RFs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Asher, Jill M.</dc:creator>
  <cp:lastModifiedBy>Gibson, Bryan</cp:lastModifiedBy>
  <cp:revision>22</cp:revision>
  <dcterms:created xsi:type="dcterms:W3CDTF">2026-08-10T14:10:59Z</dcterms:created>
  <dcterms:modified xsi:type="dcterms:W3CDTF">2026-09-10T19:42:58Z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2026-07-13T00:00:00Z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2026-07-13T00:00:00Z</vt:filetime>
  </property>
  <property fmtid="{D5CDD505-2E9C-101B-9397-08002B2CF9AE}" pid="7" name="Producer">
    <vt:lpwstr>Adobe Express</vt:lpwstr>
  </property>
  <property fmtid="{D5CDD505-2E9C-101B-9397-08002B2CF9AE}" pid="8" name="ContentTypeId">
    <vt:lpwstr>0x0101009E0F30E28F43D84881B1E447717B93F8</vt:lpwstr>
  </property>
</Properties>
</file>